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9" r:id="rId4"/>
    <p:sldId id="260" r:id="rId5"/>
    <p:sldId id="261" r:id="rId6"/>
    <p:sldId id="262" r:id="rId7"/>
    <p:sldId id="265" r:id="rId8"/>
    <p:sldId id="264" r:id="rId9"/>
    <p:sldId id="267" r:id="rId10"/>
    <p:sldId id="268" r:id="rId11"/>
    <p:sldId id="269" r:id="rId12"/>
    <p:sldId id="270" r:id="rId13"/>
  </p:sldIdLst>
  <p:sldSz cx="9144000" cy="5143500" type="screen16x9"/>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p:cViewPr>
        <p:scale>
          <a:sx n="114" d="100"/>
          <a:sy n="114" d="100"/>
        </p:scale>
        <p:origin x="-120" y="-1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chila01\Documents\crecimiento%20pax.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chila01\Documents\crecimiento%20pa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MX" sz="1200" dirty="0"/>
              <a:t>Tráfico</a:t>
            </a:r>
            <a:r>
              <a:rPr lang="es-MX" sz="1200" baseline="0" dirty="0"/>
              <a:t> de pasajeros en servicio regular</a:t>
            </a:r>
          </a:p>
          <a:p>
            <a:pPr>
              <a:defRPr/>
            </a:pPr>
            <a:r>
              <a:rPr lang="es-ES" sz="1000" baseline="0" dirty="0"/>
              <a:t>(millones de pasajeros)</a:t>
            </a:r>
            <a:endParaRPr lang="es-MX" sz="1000" dirty="0"/>
          </a:p>
        </c:rich>
      </c:tx>
      <c:layout/>
      <c:overlay val="0"/>
    </c:title>
    <c:autoTitleDeleted val="0"/>
    <c:plotArea>
      <c:layout/>
      <c:barChart>
        <c:barDir val="col"/>
        <c:grouping val="stacked"/>
        <c:varyColors val="0"/>
        <c:ser>
          <c:idx val="0"/>
          <c:order val="0"/>
          <c:tx>
            <c:v>Nacional</c:v>
          </c:tx>
          <c:spPr>
            <a:solidFill>
              <a:srgbClr val="002060"/>
            </a:solidFill>
          </c:spPr>
          <c:invertIfNegative val="0"/>
          <c:dLbls>
            <c:numFmt formatCode="#,##0.0" sourceLinked="0"/>
            <c:spPr>
              <a:noFill/>
              <a:ln>
                <a:noFill/>
              </a:ln>
              <a:effectLst/>
            </c:spPr>
            <c:txPr>
              <a:bodyPr/>
              <a:lstStyle/>
              <a:p>
                <a:pPr>
                  <a:defRPr b="1">
                    <a:solidFill>
                      <a:schemeClr val="bg1"/>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Hoja2!$N$4:$Y$4</c:f>
              <c:strCach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Hoja2!$N$5:$Y$5</c:f>
              <c:numCache>
                <c:formatCode>General</c:formatCode>
                <c:ptCount val="12"/>
                <c:pt idx="0">
                  <c:v>27649077</c:v>
                </c:pt>
                <c:pt idx="1">
                  <c:v>24431295</c:v>
                </c:pt>
                <c:pt idx="2">
                  <c:v>24494679</c:v>
                </c:pt>
                <c:pt idx="3">
                  <c:v>25454983</c:v>
                </c:pt>
                <c:pt idx="4">
                  <c:v>28084346</c:v>
                </c:pt>
                <c:pt idx="5">
                  <c:v>30487547</c:v>
                </c:pt>
                <c:pt idx="6">
                  <c:v>32884133</c:v>
                </c:pt>
                <c:pt idx="7">
                  <c:v>37138823</c:v>
                </c:pt>
                <c:pt idx="8">
                  <c:v>41795635</c:v>
                </c:pt>
                <c:pt idx="9">
                  <c:v>45220789</c:v>
                </c:pt>
                <c:pt idx="10">
                  <c:v>49534895</c:v>
                </c:pt>
                <c:pt idx="11">
                  <c:v>54260570.788825139</c:v>
                </c:pt>
              </c:numCache>
            </c:numRef>
          </c:val>
          <c:extLst xmlns:c16r2="http://schemas.microsoft.com/office/drawing/2015/06/chart">
            <c:ext xmlns:c16="http://schemas.microsoft.com/office/drawing/2014/chart" uri="{C3380CC4-5D6E-409C-BE32-E72D297353CC}">
              <c16:uniqueId val="{00000000-F7A9-4ACC-95CE-F0B33171725D}"/>
            </c:ext>
          </c:extLst>
        </c:ser>
        <c:ser>
          <c:idx val="1"/>
          <c:order val="1"/>
          <c:tx>
            <c:v>Internacional</c:v>
          </c:tx>
          <c:spPr>
            <a:solidFill>
              <a:srgbClr val="C00000"/>
            </a:solidFill>
          </c:spPr>
          <c:invertIfNegative val="0"/>
          <c:dLbls>
            <c:numFmt formatCode="#,##0.0" sourceLinked="0"/>
            <c:spPr>
              <a:noFill/>
              <a:ln>
                <a:noFill/>
              </a:ln>
              <a:effectLst/>
            </c:spPr>
            <c:txPr>
              <a:bodyPr/>
              <a:lstStyle/>
              <a:p>
                <a:pPr>
                  <a:defRPr b="1">
                    <a:solidFill>
                      <a:schemeClr val="bg1"/>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Hoja2!$N$4:$Y$4</c:f>
              <c:strCach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Hoja2!$N$6:$Y$6</c:f>
              <c:numCache>
                <c:formatCode>General</c:formatCode>
                <c:ptCount val="12"/>
                <c:pt idx="0">
                  <c:v>25650786</c:v>
                </c:pt>
                <c:pt idx="1">
                  <c:v>22539846</c:v>
                </c:pt>
                <c:pt idx="2">
                  <c:v>24202791</c:v>
                </c:pt>
                <c:pt idx="3">
                  <c:v>25309330</c:v>
                </c:pt>
                <c:pt idx="4">
                  <c:v>27069020</c:v>
                </c:pt>
                <c:pt idx="5">
                  <c:v>29519144</c:v>
                </c:pt>
                <c:pt idx="6">
                  <c:v>32250995</c:v>
                </c:pt>
                <c:pt idx="7">
                  <c:v>36125921</c:v>
                </c:pt>
                <c:pt idx="8">
                  <c:v>39490593</c:v>
                </c:pt>
                <c:pt idx="9">
                  <c:v>44419715</c:v>
                </c:pt>
                <c:pt idx="10">
                  <c:v>46871133</c:v>
                </c:pt>
                <c:pt idx="11">
                  <c:v>49457838.905623086</c:v>
                </c:pt>
              </c:numCache>
            </c:numRef>
          </c:val>
          <c:extLst xmlns:c16r2="http://schemas.microsoft.com/office/drawing/2015/06/chart">
            <c:ext xmlns:c16="http://schemas.microsoft.com/office/drawing/2014/chart" uri="{C3380CC4-5D6E-409C-BE32-E72D297353CC}">
              <c16:uniqueId val="{00000001-F7A9-4ACC-95CE-F0B33171725D}"/>
            </c:ext>
          </c:extLst>
        </c:ser>
        <c:dLbls>
          <c:showLegendKey val="0"/>
          <c:showVal val="0"/>
          <c:showCatName val="0"/>
          <c:showSerName val="0"/>
          <c:showPercent val="0"/>
          <c:showBubbleSize val="0"/>
        </c:dLbls>
        <c:gapWidth val="18"/>
        <c:overlap val="100"/>
        <c:axId val="105723392"/>
        <c:axId val="105724928"/>
      </c:barChart>
      <c:lineChart>
        <c:grouping val="standard"/>
        <c:varyColors val="0"/>
        <c:ser>
          <c:idx val="2"/>
          <c:order val="2"/>
          <c:spPr>
            <a:ln>
              <a:noFill/>
            </a:ln>
          </c:spPr>
          <c:marker>
            <c:symbol val="none"/>
          </c:marker>
          <c:dLbls>
            <c:numFmt formatCode="#,##0.0" sourceLinked="0"/>
            <c:spPr>
              <a:noFill/>
              <a:ln>
                <a:noFill/>
              </a:ln>
              <a:effectLst/>
            </c:spPr>
            <c:txPr>
              <a:bodyPr/>
              <a:lstStyle/>
              <a:p>
                <a:pPr>
                  <a:defRPr b="1"/>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Hoja2!$N$4:$Y$4</c:f>
              <c:strCach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Hoja2!$N$7:$Y$7</c:f>
              <c:numCache>
                <c:formatCode>General</c:formatCode>
                <c:ptCount val="12"/>
                <c:pt idx="0">
                  <c:v>53299863</c:v>
                </c:pt>
                <c:pt idx="1">
                  <c:v>46971141</c:v>
                </c:pt>
                <c:pt idx="2">
                  <c:v>48697470</c:v>
                </c:pt>
                <c:pt idx="3">
                  <c:v>50764313</c:v>
                </c:pt>
                <c:pt idx="4">
                  <c:v>55153366</c:v>
                </c:pt>
                <c:pt idx="5">
                  <c:v>60006691</c:v>
                </c:pt>
                <c:pt idx="6">
                  <c:v>65135128</c:v>
                </c:pt>
                <c:pt idx="7">
                  <c:v>73264744</c:v>
                </c:pt>
                <c:pt idx="8">
                  <c:v>81286228</c:v>
                </c:pt>
                <c:pt idx="9">
                  <c:v>89640504</c:v>
                </c:pt>
                <c:pt idx="10">
                  <c:v>96406028</c:v>
                </c:pt>
                <c:pt idx="11">
                  <c:v>103718409.69444823</c:v>
                </c:pt>
              </c:numCache>
            </c:numRef>
          </c:val>
          <c:smooth val="0"/>
          <c:extLst xmlns:c16r2="http://schemas.microsoft.com/office/drawing/2015/06/chart">
            <c:ext xmlns:c16="http://schemas.microsoft.com/office/drawing/2014/chart" uri="{C3380CC4-5D6E-409C-BE32-E72D297353CC}">
              <c16:uniqueId val="{00000002-F7A9-4ACC-95CE-F0B33171725D}"/>
            </c:ext>
          </c:extLst>
        </c:ser>
        <c:dLbls>
          <c:showLegendKey val="0"/>
          <c:showVal val="0"/>
          <c:showCatName val="0"/>
          <c:showSerName val="0"/>
          <c:showPercent val="0"/>
          <c:showBubbleSize val="0"/>
        </c:dLbls>
        <c:marker val="1"/>
        <c:smooth val="0"/>
        <c:axId val="105723392"/>
        <c:axId val="105724928"/>
      </c:lineChart>
      <c:lineChart>
        <c:grouping val="standard"/>
        <c:varyColors val="0"/>
        <c:ser>
          <c:idx val="3"/>
          <c:order val="3"/>
          <c:tx>
            <c:v>Crecimiento</c:v>
          </c:tx>
          <c:spPr>
            <a:ln>
              <a:solidFill>
                <a:srgbClr val="00B050"/>
              </a:solidFill>
            </a:ln>
          </c:spPr>
          <c:marker>
            <c:symbol val="none"/>
          </c:marker>
          <c:dLbls>
            <c:dLbl>
              <c:idx val="1"/>
              <c:layout>
                <c:manualLayout>
                  <c:x val="-4.6149802890932984E-2"/>
                  <c:y val="4.319477293834320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7A9-4ACC-95CE-F0B33171725D}"/>
                </c:ext>
              </c:extLst>
            </c:dLbl>
            <c:dLbl>
              <c:idx val="10"/>
              <c:layout>
                <c:manualLayout>
                  <c:x val="-3.4857712431149789E-2"/>
                  <c:y val="3.341482434852964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7A9-4ACC-95CE-F0B33171725D}"/>
                </c:ext>
              </c:extLst>
            </c:dLbl>
            <c:spPr>
              <a:noFill/>
              <a:ln>
                <a:noFill/>
              </a:ln>
              <a:effectLst/>
            </c:spPr>
            <c:txPr>
              <a:bodyPr/>
              <a:lstStyle/>
              <a:p>
                <a:pPr>
                  <a:defRPr b="1">
                    <a:solidFill>
                      <a:srgbClr val="008E40"/>
                    </a:solidFill>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Hoja2!$N$4:$Y$4</c:f>
              <c:strCach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Hoja2!$N$8:$Y$8</c:f>
              <c:numCache>
                <c:formatCode>0.0%</c:formatCode>
                <c:ptCount val="12"/>
                <c:pt idx="0">
                  <c:v>2.0739507565652581E-2</c:v>
                </c:pt>
                <c:pt idx="1">
                  <c:v>-0.11873805379199567</c:v>
                </c:pt>
                <c:pt idx="2">
                  <c:v>3.6752971361713356E-2</c:v>
                </c:pt>
                <c:pt idx="3">
                  <c:v>4.2442512927262956E-2</c:v>
                </c:pt>
                <c:pt idx="4">
                  <c:v>8.6459418844100189E-2</c:v>
                </c:pt>
                <c:pt idx="5">
                  <c:v>8.799689578329635E-2</c:v>
                </c:pt>
                <c:pt idx="6">
                  <c:v>8.5464419292841862E-2</c:v>
                </c:pt>
                <c:pt idx="7">
                  <c:v>0.12481154562250957</c:v>
                </c:pt>
                <c:pt idx="8">
                  <c:v>0.10948627623676675</c:v>
                </c:pt>
                <c:pt idx="9">
                  <c:v>0.10277603236799228</c:v>
                </c:pt>
                <c:pt idx="10">
                  <c:v>7.5473962083033364E-2</c:v>
                </c:pt>
                <c:pt idx="11">
                  <c:v>7.4999999999999997E-2</c:v>
                </c:pt>
              </c:numCache>
            </c:numRef>
          </c:val>
          <c:smooth val="0"/>
          <c:extLst xmlns:c16r2="http://schemas.microsoft.com/office/drawing/2015/06/chart">
            <c:ext xmlns:c16="http://schemas.microsoft.com/office/drawing/2014/chart" uri="{C3380CC4-5D6E-409C-BE32-E72D297353CC}">
              <c16:uniqueId val="{00000005-F7A9-4ACC-95CE-F0B33171725D}"/>
            </c:ext>
          </c:extLst>
        </c:ser>
        <c:dLbls>
          <c:showLegendKey val="0"/>
          <c:showVal val="0"/>
          <c:showCatName val="0"/>
          <c:showSerName val="0"/>
          <c:showPercent val="0"/>
          <c:showBubbleSize val="0"/>
        </c:dLbls>
        <c:marker val="1"/>
        <c:smooth val="0"/>
        <c:axId val="105732736"/>
        <c:axId val="105731200"/>
      </c:lineChart>
      <c:catAx>
        <c:axId val="105723392"/>
        <c:scaling>
          <c:orientation val="minMax"/>
        </c:scaling>
        <c:delete val="0"/>
        <c:axPos val="b"/>
        <c:numFmt formatCode="General" sourceLinked="1"/>
        <c:majorTickMark val="out"/>
        <c:minorTickMark val="none"/>
        <c:tickLblPos val="nextTo"/>
        <c:crossAx val="105724928"/>
        <c:crosses val="autoZero"/>
        <c:auto val="1"/>
        <c:lblAlgn val="ctr"/>
        <c:lblOffset val="100"/>
        <c:noMultiLvlLbl val="0"/>
      </c:catAx>
      <c:valAx>
        <c:axId val="105724928"/>
        <c:scaling>
          <c:orientation val="minMax"/>
        </c:scaling>
        <c:delete val="0"/>
        <c:axPos val="l"/>
        <c:numFmt formatCode="#,##0.0" sourceLinked="0"/>
        <c:majorTickMark val="out"/>
        <c:minorTickMark val="none"/>
        <c:tickLblPos val="nextTo"/>
        <c:spPr>
          <a:ln>
            <a:noFill/>
          </a:ln>
        </c:spPr>
        <c:txPr>
          <a:bodyPr/>
          <a:lstStyle/>
          <a:p>
            <a:pPr>
              <a:defRPr sz="100">
                <a:solidFill>
                  <a:schemeClr val="bg1"/>
                </a:solidFill>
              </a:defRPr>
            </a:pPr>
            <a:endParaRPr lang="es-ES"/>
          </a:p>
        </c:txPr>
        <c:crossAx val="105723392"/>
        <c:crosses val="autoZero"/>
        <c:crossBetween val="between"/>
        <c:dispUnits>
          <c:builtInUnit val="millions"/>
        </c:dispUnits>
      </c:valAx>
      <c:valAx>
        <c:axId val="105731200"/>
        <c:scaling>
          <c:orientation val="minMax"/>
        </c:scaling>
        <c:delete val="0"/>
        <c:axPos val="r"/>
        <c:numFmt formatCode="0.0%" sourceLinked="0"/>
        <c:majorTickMark val="out"/>
        <c:minorTickMark val="none"/>
        <c:tickLblPos val="nextTo"/>
        <c:spPr>
          <a:ln>
            <a:noFill/>
          </a:ln>
        </c:spPr>
        <c:txPr>
          <a:bodyPr/>
          <a:lstStyle/>
          <a:p>
            <a:pPr>
              <a:defRPr sz="100">
                <a:solidFill>
                  <a:schemeClr val="bg1"/>
                </a:solidFill>
              </a:defRPr>
            </a:pPr>
            <a:endParaRPr lang="es-ES"/>
          </a:p>
        </c:txPr>
        <c:crossAx val="105732736"/>
        <c:crosses val="max"/>
        <c:crossBetween val="between"/>
      </c:valAx>
      <c:catAx>
        <c:axId val="105732736"/>
        <c:scaling>
          <c:orientation val="minMax"/>
        </c:scaling>
        <c:delete val="1"/>
        <c:axPos val="b"/>
        <c:numFmt formatCode="General" sourceLinked="1"/>
        <c:majorTickMark val="out"/>
        <c:minorTickMark val="none"/>
        <c:tickLblPos val="nextTo"/>
        <c:crossAx val="105731200"/>
        <c:crosses val="autoZero"/>
        <c:auto val="1"/>
        <c:lblAlgn val="ctr"/>
        <c:lblOffset val="100"/>
        <c:noMultiLvlLbl val="0"/>
      </c:catAx>
    </c:plotArea>
    <c:legend>
      <c:legendPos val="b"/>
      <c:legendEntry>
        <c:idx val="2"/>
        <c:delete val="1"/>
      </c:legendEntry>
      <c:layout/>
      <c:overlay val="0"/>
    </c:legend>
    <c:plotVisOnly val="1"/>
    <c:dispBlanksAs val="gap"/>
    <c:showDLblsOverMax val="0"/>
  </c:chart>
  <c:spPr>
    <a:ln>
      <a:noFill/>
    </a:ln>
  </c:spPr>
  <c:txPr>
    <a:bodyPr/>
    <a:lstStyle/>
    <a:p>
      <a:pPr>
        <a:defRPr>
          <a:latin typeface="Arial" pitchFamily="34" charset="0"/>
          <a:cs typeface="Arial" pitchFamily="34" charset="0"/>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MX" sz="1200"/>
              <a:t>Tráfico de carga</a:t>
            </a:r>
          </a:p>
          <a:p>
            <a:pPr>
              <a:defRPr/>
            </a:pPr>
            <a:r>
              <a:rPr lang="es-MX" sz="1000"/>
              <a:t>(en miles</a:t>
            </a:r>
            <a:r>
              <a:rPr lang="es-MX" sz="1000" baseline="0"/>
              <a:t> de toneladas)</a:t>
            </a:r>
            <a:endParaRPr lang="es-MX" sz="1000"/>
          </a:p>
        </c:rich>
      </c:tx>
      <c:layout/>
      <c:overlay val="0"/>
    </c:title>
    <c:autoTitleDeleted val="0"/>
    <c:plotArea>
      <c:layout/>
      <c:barChart>
        <c:barDir val="col"/>
        <c:grouping val="stacked"/>
        <c:varyColors val="0"/>
        <c:ser>
          <c:idx val="0"/>
          <c:order val="0"/>
          <c:tx>
            <c:strRef>
              <c:f>Hoja1!$B$4</c:f>
              <c:strCache>
                <c:ptCount val="1"/>
                <c:pt idx="0">
                  <c:v>Nacional</c:v>
                </c:pt>
              </c:strCache>
            </c:strRef>
          </c:tx>
          <c:spPr>
            <a:solidFill>
              <a:srgbClr val="002060"/>
            </a:solidFill>
          </c:spPr>
          <c:invertIfNegative val="0"/>
          <c:dLbls>
            <c:dLbl>
              <c:idx val="1"/>
              <c:layout>
                <c:manualLayout>
                  <c:x val="0"/>
                  <c:y val="3.0822987617345377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9E7-46DE-AB89-E22E42566436}"/>
                </c:ext>
              </c:extLst>
            </c:dLbl>
            <c:dLbl>
              <c:idx val="8"/>
              <c:layout>
                <c:manualLayout>
                  <c:x val="-2.3852116875372688E-3"/>
                  <c:y val="-2.0031238426485034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9E7-46DE-AB89-E22E42566436}"/>
                </c:ext>
              </c:extLst>
            </c:dLbl>
            <c:dLbl>
              <c:idx val="11"/>
              <c:layout>
                <c:manualLayout>
                  <c:x val="0"/>
                  <c:y val="-1.1720206753296943E-2"/>
                </c:manualLayout>
              </c:layout>
              <c:tx>
                <c:rich>
                  <a:bodyPr/>
                  <a:lstStyle/>
                  <a:p>
                    <a:r>
                      <a:rPr lang="en-US"/>
                      <a:t>149</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9E7-46DE-AB89-E22E42566436}"/>
                </c:ext>
              </c:extLst>
            </c:dLbl>
            <c:spPr>
              <a:noFill/>
              <a:ln>
                <a:noFill/>
              </a:ln>
              <a:effectLst/>
            </c:spPr>
            <c:txPr>
              <a:bodyPr/>
              <a:lstStyle/>
              <a:p>
                <a:pPr>
                  <a:defRPr b="1">
                    <a:solidFill>
                      <a:schemeClr val="bg1"/>
                    </a:solidFill>
                  </a:defRPr>
                </a:pPr>
                <a:endParaRPr lang="es-E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Hoja1!$C$3:$N$3</c:f>
              <c:strCach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Hoja1!$C$4:$N$4</c:f>
              <c:numCache>
                <c:formatCode>#,##0</c:formatCode>
                <c:ptCount val="12"/>
                <c:pt idx="0">
                  <c:v>109626222.5</c:v>
                </c:pt>
                <c:pt idx="1">
                  <c:v>94518570.460000008</c:v>
                </c:pt>
                <c:pt idx="2">
                  <c:v>107511318.91909091</c:v>
                </c:pt>
                <c:pt idx="3">
                  <c:v>106134968.73454545</c:v>
                </c:pt>
                <c:pt idx="4">
                  <c:v>112404749.63057272</c:v>
                </c:pt>
                <c:pt idx="5">
                  <c:v>101325721.83514063</c:v>
                </c:pt>
                <c:pt idx="6">
                  <c:v>118894921.9909257</c:v>
                </c:pt>
                <c:pt idx="7">
                  <c:v>130220852.47446963</c:v>
                </c:pt>
                <c:pt idx="8">
                  <c:v>127072746.72272727</c:v>
                </c:pt>
                <c:pt idx="9">
                  <c:v>112860729.04262727</c:v>
                </c:pt>
                <c:pt idx="10">
                  <c:v>129843489.72</c:v>
                </c:pt>
                <c:pt idx="11" formatCode="General">
                  <c:v>149381737.70169434</c:v>
                </c:pt>
              </c:numCache>
            </c:numRef>
          </c:val>
          <c:extLst xmlns:c16r2="http://schemas.microsoft.com/office/drawing/2015/06/chart">
            <c:ext xmlns:c16="http://schemas.microsoft.com/office/drawing/2014/chart" uri="{C3380CC4-5D6E-409C-BE32-E72D297353CC}">
              <c16:uniqueId val="{00000003-29E7-46DE-AB89-E22E42566436}"/>
            </c:ext>
          </c:extLst>
        </c:ser>
        <c:ser>
          <c:idx val="1"/>
          <c:order val="1"/>
          <c:tx>
            <c:strRef>
              <c:f>Hoja1!$B$5</c:f>
              <c:strCache>
                <c:ptCount val="1"/>
                <c:pt idx="0">
                  <c:v>Internacional</c:v>
                </c:pt>
              </c:strCache>
            </c:strRef>
          </c:tx>
          <c:spPr>
            <a:solidFill>
              <a:srgbClr val="C00000"/>
            </a:solidFill>
          </c:spPr>
          <c:invertIfNegative val="0"/>
          <c:dLbls>
            <c:dLbl>
              <c:idx val="4"/>
              <c:layout>
                <c:manualLayout>
                  <c:x val="2.385211687537225E-3"/>
                  <c:y val="-4.0899795501022421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9E7-46DE-AB89-E22E42566436}"/>
                </c:ext>
              </c:extLst>
            </c:dLbl>
            <c:dLbl>
              <c:idx val="8"/>
              <c:layout>
                <c:manualLayout>
                  <c:x val="0"/>
                  <c:y val="3.6809815950920248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9E7-46DE-AB89-E22E42566436}"/>
                </c:ext>
              </c:extLst>
            </c:dLbl>
            <c:dLbl>
              <c:idx val="11"/>
              <c:layout/>
              <c:tx>
                <c:rich>
                  <a:bodyPr/>
                  <a:lstStyle/>
                  <a:p>
                    <a:r>
                      <a:rPr lang="en-US"/>
                      <a:t>781</a:t>
                    </a:r>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9E7-46DE-AB89-E22E42566436}"/>
                </c:ext>
              </c:extLst>
            </c:dLbl>
            <c:spPr>
              <a:noFill/>
              <a:ln>
                <a:noFill/>
              </a:ln>
              <a:effectLst/>
            </c:spPr>
            <c:txPr>
              <a:bodyPr/>
              <a:lstStyle/>
              <a:p>
                <a:pPr>
                  <a:defRPr b="1">
                    <a:solidFill>
                      <a:schemeClr val="bg1"/>
                    </a:solidFill>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Hoja1!$C$3:$N$3</c:f>
              <c:strCach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strCache>
            </c:strRef>
          </c:cat>
          <c:val>
            <c:numRef>
              <c:f>Hoja1!$C$5:$N$5</c:f>
              <c:numCache>
                <c:formatCode>#,##0</c:formatCode>
                <c:ptCount val="12"/>
                <c:pt idx="0">
                  <c:v>415380594.81</c:v>
                </c:pt>
                <c:pt idx="1">
                  <c:v>371341196.10000002</c:v>
                </c:pt>
                <c:pt idx="2">
                  <c:v>463709067.31818181</c:v>
                </c:pt>
                <c:pt idx="3">
                  <c:v>455663373.47818184</c:v>
                </c:pt>
                <c:pt idx="4">
                  <c:v>446613022.43818182</c:v>
                </c:pt>
                <c:pt idx="5">
                  <c:v>480189045.07172525</c:v>
                </c:pt>
                <c:pt idx="6">
                  <c:v>498650368.68584645</c:v>
                </c:pt>
                <c:pt idx="7">
                  <c:v>525230525.30477268</c:v>
                </c:pt>
                <c:pt idx="8">
                  <c:v>546790454.87796688</c:v>
                </c:pt>
                <c:pt idx="9">
                  <c:v>627685234.12808287</c:v>
                </c:pt>
                <c:pt idx="10">
                  <c:v>700476636.24769855</c:v>
                </c:pt>
                <c:pt idx="11" formatCode="General">
                  <c:v>781709511.79133034</c:v>
                </c:pt>
              </c:numCache>
            </c:numRef>
          </c:val>
          <c:extLst xmlns:c16r2="http://schemas.microsoft.com/office/drawing/2015/06/chart">
            <c:ext xmlns:c16="http://schemas.microsoft.com/office/drawing/2014/chart" uri="{C3380CC4-5D6E-409C-BE32-E72D297353CC}">
              <c16:uniqueId val="{00000007-29E7-46DE-AB89-E22E42566436}"/>
            </c:ext>
          </c:extLst>
        </c:ser>
        <c:dLbls>
          <c:showLegendKey val="0"/>
          <c:showVal val="0"/>
          <c:showCatName val="0"/>
          <c:showSerName val="0"/>
          <c:showPercent val="0"/>
          <c:showBubbleSize val="0"/>
        </c:dLbls>
        <c:gapWidth val="27"/>
        <c:overlap val="100"/>
        <c:axId val="105823616"/>
        <c:axId val="105837696"/>
      </c:barChart>
      <c:lineChart>
        <c:grouping val="standard"/>
        <c:varyColors val="0"/>
        <c:ser>
          <c:idx val="2"/>
          <c:order val="2"/>
          <c:spPr>
            <a:ln>
              <a:noFill/>
            </a:ln>
          </c:spPr>
          <c:marker>
            <c:symbol val="none"/>
          </c:marker>
          <c:dLbls>
            <c:spPr>
              <a:noFill/>
              <a:ln>
                <a:noFill/>
              </a:ln>
              <a:effectLst/>
            </c:spPr>
            <c:txPr>
              <a:bodyPr/>
              <a:lstStyle/>
              <a:p>
                <a:pPr>
                  <a:defRPr b="1"/>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Hoja1!$C$6:$N$6</c:f>
              <c:numCache>
                <c:formatCode>#,##0</c:formatCode>
                <c:ptCount val="12"/>
                <c:pt idx="0">
                  <c:v>525006817.31</c:v>
                </c:pt>
                <c:pt idx="1">
                  <c:v>465859766.56000006</c:v>
                </c:pt>
                <c:pt idx="2">
                  <c:v>571220386.23727274</c:v>
                </c:pt>
                <c:pt idx="3">
                  <c:v>561798342.21272731</c:v>
                </c:pt>
                <c:pt idx="4">
                  <c:v>559017772.06875455</c:v>
                </c:pt>
                <c:pt idx="5">
                  <c:v>581514766.90686584</c:v>
                </c:pt>
                <c:pt idx="6">
                  <c:v>617545290.67677212</c:v>
                </c:pt>
                <c:pt idx="7">
                  <c:v>655451377.77924228</c:v>
                </c:pt>
                <c:pt idx="8">
                  <c:v>673863201.60069418</c:v>
                </c:pt>
                <c:pt idx="9">
                  <c:v>740545963.17071009</c:v>
                </c:pt>
                <c:pt idx="10">
                  <c:v>830320125.96769857</c:v>
                </c:pt>
                <c:pt idx="11">
                  <c:v>931091249.49302471</c:v>
                </c:pt>
              </c:numCache>
            </c:numRef>
          </c:val>
          <c:smooth val="0"/>
          <c:extLst xmlns:c16r2="http://schemas.microsoft.com/office/drawing/2015/06/chart">
            <c:ext xmlns:c16="http://schemas.microsoft.com/office/drawing/2014/chart" uri="{C3380CC4-5D6E-409C-BE32-E72D297353CC}">
              <c16:uniqueId val="{00000008-29E7-46DE-AB89-E22E42566436}"/>
            </c:ext>
          </c:extLst>
        </c:ser>
        <c:dLbls>
          <c:showLegendKey val="0"/>
          <c:showVal val="0"/>
          <c:showCatName val="0"/>
          <c:showSerName val="0"/>
          <c:showPercent val="0"/>
          <c:showBubbleSize val="0"/>
        </c:dLbls>
        <c:marker val="1"/>
        <c:smooth val="0"/>
        <c:axId val="105823616"/>
        <c:axId val="105837696"/>
      </c:lineChart>
      <c:lineChart>
        <c:grouping val="standard"/>
        <c:varyColors val="0"/>
        <c:ser>
          <c:idx val="3"/>
          <c:order val="3"/>
          <c:tx>
            <c:strRef>
              <c:f>Hoja1!$B$7</c:f>
              <c:strCache>
                <c:ptCount val="1"/>
                <c:pt idx="0">
                  <c:v>Crecimiento</c:v>
                </c:pt>
              </c:strCache>
            </c:strRef>
          </c:tx>
          <c:spPr>
            <a:ln>
              <a:solidFill>
                <a:srgbClr val="00B050"/>
              </a:solidFill>
            </a:ln>
          </c:spPr>
          <c:marker>
            <c:symbol val="none"/>
          </c:marker>
          <c:dLbls>
            <c:dLbl>
              <c:idx val="1"/>
              <c:layout>
                <c:manualLayout>
                  <c:x val="-6.2826475849731667E-2"/>
                  <c:y val="-6.441717791411034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29E7-46DE-AB89-E22E42566436}"/>
                </c:ext>
              </c:extLst>
            </c:dLbl>
            <c:dLbl>
              <c:idx val="3"/>
              <c:layout>
                <c:manualLayout>
                  <c:x val="-5.1425163983303518E-2"/>
                  <c:y val="4.192229038854813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29E7-46DE-AB89-E22E42566436}"/>
                </c:ext>
              </c:extLst>
            </c:dLbl>
            <c:dLbl>
              <c:idx val="4"/>
              <c:layout>
                <c:manualLayout>
                  <c:x val="-5.142516398330356E-2"/>
                  <c:y val="4.19222903885480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29E7-46DE-AB89-E22E42566436}"/>
                </c:ext>
              </c:extLst>
            </c:dLbl>
            <c:spPr>
              <a:noFill/>
              <a:ln>
                <a:noFill/>
              </a:ln>
              <a:effectLst/>
            </c:spPr>
            <c:txPr>
              <a:bodyPr/>
              <a:lstStyle/>
              <a:p>
                <a:pPr>
                  <a:defRPr b="1">
                    <a:solidFill>
                      <a:srgbClr val="00B050"/>
                    </a:solidFill>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Hoja1!$C$7:$N$7</c:f>
              <c:numCache>
                <c:formatCode>0.0%</c:formatCode>
                <c:ptCount val="12"/>
                <c:pt idx="0">
                  <c:v>-8.2728365348980537E-2</c:v>
                </c:pt>
                <c:pt idx="1">
                  <c:v>-0.11265958612319403</c:v>
                </c:pt>
                <c:pt idx="2">
                  <c:v>0.22616380988484189</c:v>
                </c:pt>
                <c:pt idx="3">
                  <c:v>-1.6494586418054968E-2</c:v>
                </c:pt>
                <c:pt idx="4">
                  <c:v>-4.9494096636545073E-3</c:v>
                </c:pt>
                <c:pt idx="5">
                  <c:v>4.0243791811585439E-2</c:v>
                </c:pt>
                <c:pt idx="6">
                  <c:v>6.1959774403591121E-2</c:v>
                </c:pt>
                <c:pt idx="7">
                  <c:v>6.1381873807067042E-2</c:v>
                </c:pt>
                <c:pt idx="8">
                  <c:v>2.8090296924592098E-2</c:v>
                </c:pt>
                <c:pt idx="9">
                  <c:v>9.8955932616023132E-2</c:v>
                </c:pt>
                <c:pt idx="10">
                  <c:v>0.12122699638063358</c:v>
                </c:pt>
                <c:pt idx="11">
                  <c:v>0.12122699638063358</c:v>
                </c:pt>
              </c:numCache>
            </c:numRef>
          </c:val>
          <c:smooth val="0"/>
          <c:extLst xmlns:c16r2="http://schemas.microsoft.com/office/drawing/2015/06/chart">
            <c:ext xmlns:c16="http://schemas.microsoft.com/office/drawing/2014/chart" uri="{C3380CC4-5D6E-409C-BE32-E72D297353CC}">
              <c16:uniqueId val="{0000000C-29E7-46DE-AB89-E22E42566436}"/>
            </c:ext>
          </c:extLst>
        </c:ser>
        <c:dLbls>
          <c:showLegendKey val="0"/>
          <c:showVal val="0"/>
          <c:showCatName val="0"/>
          <c:showSerName val="0"/>
          <c:showPercent val="0"/>
          <c:showBubbleSize val="0"/>
        </c:dLbls>
        <c:marker val="1"/>
        <c:smooth val="0"/>
        <c:axId val="105861888"/>
        <c:axId val="105839616"/>
      </c:lineChart>
      <c:catAx>
        <c:axId val="105823616"/>
        <c:scaling>
          <c:orientation val="minMax"/>
        </c:scaling>
        <c:delete val="0"/>
        <c:axPos val="b"/>
        <c:numFmt formatCode="General" sourceLinked="1"/>
        <c:majorTickMark val="out"/>
        <c:minorTickMark val="none"/>
        <c:tickLblPos val="nextTo"/>
        <c:crossAx val="105837696"/>
        <c:crosses val="autoZero"/>
        <c:auto val="1"/>
        <c:lblAlgn val="ctr"/>
        <c:lblOffset val="100"/>
        <c:noMultiLvlLbl val="0"/>
      </c:catAx>
      <c:valAx>
        <c:axId val="105837696"/>
        <c:scaling>
          <c:orientation val="minMax"/>
        </c:scaling>
        <c:delete val="0"/>
        <c:axPos val="l"/>
        <c:numFmt formatCode="#,##0" sourceLinked="1"/>
        <c:majorTickMark val="out"/>
        <c:minorTickMark val="none"/>
        <c:tickLblPos val="nextTo"/>
        <c:spPr>
          <a:ln>
            <a:noFill/>
          </a:ln>
        </c:spPr>
        <c:txPr>
          <a:bodyPr/>
          <a:lstStyle/>
          <a:p>
            <a:pPr>
              <a:defRPr sz="100">
                <a:solidFill>
                  <a:schemeClr val="bg1"/>
                </a:solidFill>
              </a:defRPr>
            </a:pPr>
            <a:endParaRPr lang="es-ES"/>
          </a:p>
        </c:txPr>
        <c:crossAx val="105823616"/>
        <c:crosses val="autoZero"/>
        <c:crossBetween val="between"/>
        <c:dispUnits>
          <c:builtInUnit val="millions"/>
        </c:dispUnits>
      </c:valAx>
      <c:valAx>
        <c:axId val="105839616"/>
        <c:scaling>
          <c:orientation val="minMax"/>
        </c:scaling>
        <c:delete val="0"/>
        <c:axPos val="r"/>
        <c:numFmt formatCode="0.0%" sourceLinked="1"/>
        <c:majorTickMark val="out"/>
        <c:minorTickMark val="none"/>
        <c:tickLblPos val="nextTo"/>
        <c:spPr>
          <a:ln>
            <a:noFill/>
          </a:ln>
        </c:spPr>
        <c:txPr>
          <a:bodyPr/>
          <a:lstStyle/>
          <a:p>
            <a:pPr>
              <a:defRPr sz="100">
                <a:solidFill>
                  <a:schemeClr val="bg1"/>
                </a:solidFill>
              </a:defRPr>
            </a:pPr>
            <a:endParaRPr lang="es-ES"/>
          </a:p>
        </c:txPr>
        <c:crossAx val="105861888"/>
        <c:crosses val="max"/>
        <c:crossBetween val="between"/>
      </c:valAx>
      <c:catAx>
        <c:axId val="105861888"/>
        <c:scaling>
          <c:orientation val="minMax"/>
        </c:scaling>
        <c:delete val="1"/>
        <c:axPos val="b"/>
        <c:majorTickMark val="out"/>
        <c:minorTickMark val="none"/>
        <c:tickLblPos val="nextTo"/>
        <c:crossAx val="105839616"/>
        <c:crosses val="autoZero"/>
        <c:auto val="1"/>
        <c:lblAlgn val="ctr"/>
        <c:lblOffset val="100"/>
        <c:noMultiLvlLbl val="0"/>
      </c:catAx>
    </c:plotArea>
    <c:legend>
      <c:legendPos val="b"/>
      <c:legendEntry>
        <c:idx val="2"/>
        <c:delete val="1"/>
      </c:legendEntry>
      <c:layout/>
      <c:overlay val="0"/>
    </c:legend>
    <c:plotVisOnly val="1"/>
    <c:dispBlanksAs val="gap"/>
    <c:showDLblsOverMax val="0"/>
  </c:chart>
  <c:spPr>
    <a:ln>
      <a:noFill/>
    </a:ln>
  </c:spPr>
  <c:txPr>
    <a:bodyPr/>
    <a:lstStyle/>
    <a:p>
      <a:pPr>
        <a:defRPr>
          <a:latin typeface="Arial" pitchFamily="34" charset="0"/>
          <a:cs typeface="Arial" pitchFamily="34" charset="0"/>
        </a:defRPr>
      </a:pPr>
      <a:endParaRPr lang="es-E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74B4D7-7F57-4D0D-A594-D40B142F92D3}" type="datetimeFigureOut">
              <a:rPr lang="es-MX" smtClean="0"/>
              <a:t>28/05/2019</a:t>
            </a:fld>
            <a:endParaRPr lang="es-MX"/>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5F5E9-3C04-4813-BFAE-B4378901D8AD}" type="slidenum">
              <a:rPr lang="es-MX" smtClean="0"/>
              <a:t>‹Nº›</a:t>
            </a:fld>
            <a:endParaRPr lang="es-MX"/>
          </a:p>
        </p:txBody>
      </p:sp>
    </p:spTree>
    <p:extLst>
      <p:ext uri="{BB962C8B-B14F-4D97-AF65-F5344CB8AC3E}">
        <p14:creationId xmlns:p14="http://schemas.microsoft.com/office/powerpoint/2010/main" val="3943467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BF0D371A-6F1A-4DC9-BAE7-5C1F653E6023}" type="datetimeFigureOut">
              <a:rPr lang="es-MX" smtClean="0"/>
              <a:t>28/05/2019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C0D9113-161F-4EBD-A6C6-A81708BA0622}" type="slidenum">
              <a:rPr lang="es-MX" smtClean="0"/>
              <a:t>‹Nº›</a:t>
            </a:fld>
            <a:endParaRPr lang="es-MX"/>
          </a:p>
        </p:txBody>
      </p:sp>
    </p:spTree>
    <p:extLst>
      <p:ext uri="{BB962C8B-B14F-4D97-AF65-F5344CB8AC3E}">
        <p14:creationId xmlns:p14="http://schemas.microsoft.com/office/powerpoint/2010/main" val="153144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BF0D371A-6F1A-4DC9-BAE7-5C1F653E6023}" type="datetimeFigureOut">
              <a:rPr lang="es-MX" smtClean="0"/>
              <a:t>28/05/2019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C0D9113-161F-4EBD-A6C6-A81708BA0622}" type="slidenum">
              <a:rPr lang="es-MX" smtClean="0"/>
              <a:t>‹Nº›</a:t>
            </a:fld>
            <a:endParaRPr lang="es-MX"/>
          </a:p>
        </p:txBody>
      </p:sp>
    </p:spTree>
    <p:extLst>
      <p:ext uri="{BB962C8B-B14F-4D97-AF65-F5344CB8AC3E}">
        <p14:creationId xmlns:p14="http://schemas.microsoft.com/office/powerpoint/2010/main" val="325355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BF0D371A-6F1A-4DC9-BAE7-5C1F653E6023}" type="datetimeFigureOut">
              <a:rPr lang="es-MX" smtClean="0"/>
              <a:t>28/05/2019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C0D9113-161F-4EBD-A6C6-A81708BA0622}" type="slidenum">
              <a:rPr lang="es-MX" smtClean="0"/>
              <a:t>‹Nº›</a:t>
            </a:fld>
            <a:endParaRPr lang="es-MX"/>
          </a:p>
        </p:txBody>
      </p:sp>
    </p:spTree>
    <p:extLst>
      <p:ext uri="{BB962C8B-B14F-4D97-AF65-F5344CB8AC3E}">
        <p14:creationId xmlns:p14="http://schemas.microsoft.com/office/powerpoint/2010/main" val="260368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BF0D371A-6F1A-4DC9-BAE7-5C1F653E6023}" type="datetimeFigureOut">
              <a:rPr lang="es-MX" smtClean="0"/>
              <a:t>28/05/2019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C0D9113-161F-4EBD-A6C6-A81708BA0622}" type="slidenum">
              <a:rPr lang="es-MX" smtClean="0"/>
              <a:t>‹Nº›</a:t>
            </a:fld>
            <a:endParaRPr lang="es-MX"/>
          </a:p>
        </p:txBody>
      </p:sp>
    </p:spTree>
    <p:extLst>
      <p:ext uri="{BB962C8B-B14F-4D97-AF65-F5344CB8AC3E}">
        <p14:creationId xmlns:p14="http://schemas.microsoft.com/office/powerpoint/2010/main" val="60689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F0D371A-6F1A-4DC9-BAE7-5C1F653E6023}" type="datetimeFigureOut">
              <a:rPr lang="es-MX" smtClean="0"/>
              <a:t>28/05/2019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C0D9113-161F-4EBD-A6C6-A81708BA0622}" type="slidenum">
              <a:rPr lang="es-MX" smtClean="0"/>
              <a:t>‹Nº›</a:t>
            </a:fld>
            <a:endParaRPr lang="es-MX"/>
          </a:p>
        </p:txBody>
      </p:sp>
    </p:spTree>
    <p:extLst>
      <p:ext uri="{BB962C8B-B14F-4D97-AF65-F5344CB8AC3E}">
        <p14:creationId xmlns:p14="http://schemas.microsoft.com/office/powerpoint/2010/main" val="292476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BF0D371A-6F1A-4DC9-BAE7-5C1F653E6023}" type="datetimeFigureOut">
              <a:rPr lang="es-MX" smtClean="0"/>
              <a:t>28/05/2019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C0D9113-161F-4EBD-A6C6-A81708BA0622}" type="slidenum">
              <a:rPr lang="es-MX" smtClean="0"/>
              <a:t>‹Nº›</a:t>
            </a:fld>
            <a:endParaRPr lang="es-MX"/>
          </a:p>
        </p:txBody>
      </p:sp>
    </p:spTree>
    <p:extLst>
      <p:ext uri="{BB962C8B-B14F-4D97-AF65-F5344CB8AC3E}">
        <p14:creationId xmlns:p14="http://schemas.microsoft.com/office/powerpoint/2010/main" val="4011269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BF0D371A-6F1A-4DC9-BAE7-5C1F653E6023}" type="datetimeFigureOut">
              <a:rPr lang="es-MX" smtClean="0"/>
              <a:t>28/05/2019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C0D9113-161F-4EBD-A6C6-A81708BA0622}" type="slidenum">
              <a:rPr lang="es-MX" smtClean="0"/>
              <a:t>‹Nº›</a:t>
            </a:fld>
            <a:endParaRPr lang="es-MX"/>
          </a:p>
        </p:txBody>
      </p:sp>
    </p:spTree>
    <p:extLst>
      <p:ext uri="{BB962C8B-B14F-4D97-AF65-F5344CB8AC3E}">
        <p14:creationId xmlns:p14="http://schemas.microsoft.com/office/powerpoint/2010/main" val="2594148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BF0D371A-6F1A-4DC9-BAE7-5C1F653E6023}" type="datetimeFigureOut">
              <a:rPr lang="es-MX" smtClean="0"/>
              <a:t>28/05/2019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C0D9113-161F-4EBD-A6C6-A81708BA0622}" type="slidenum">
              <a:rPr lang="es-MX" smtClean="0"/>
              <a:t>‹Nº›</a:t>
            </a:fld>
            <a:endParaRPr lang="es-MX"/>
          </a:p>
        </p:txBody>
      </p:sp>
    </p:spTree>
    <p:extLst>
      <p:ext uri="{BB962C8B-B14F-4D97-AF65-F5344CB8AC3E}">
        <p14:creationId xmlns:p14="http://schemas.microsoft.com/office/powerpoint/2010/main" val="411987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F0D371A-6F1A-4DC9-BAE7-5C1F653E6023}" type="datetimeFigureOut">
              <a:rPr lang="es-MX" smtClean="0"/>
              <a:t>28/05/2019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C0D9113-161F-4EBD-A6C6-A81708BA0622}" type="slidenum">
              <a:rPr lang="es-MX" smtClean="0"/>
              <a:t>‹Nº›</a:t>
            </a:fld>
            <a:endParaRPr lang="es-MX"/>
          </a:p>
        </p:txBody>
      </p:sp>
    </p:spTree>
    <p:extLst>
      <p:ext uri="{BB962C8B-B14F-4D97-AF65-F5344CB8AC3E}">
        <p14:creationId xmlns:p14="http://schemas.microsoft.com/office/powerpoint/2010/main" val="4141774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F0D371A-6F1A-4DC9-BAE7-5C1F653E6023}" type="datetimeFigureOut">
              <a:rPr lang="es-MX" smtClean="0"/>
              <a:t>28/05/2019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C0D9113-161F-4EBD-A6C6-A81708BA0622}" type="slidenum">
              <a:rPr lang="es-MX" smtClean="0"/>
              <a:t>‹Nº›</a:t>
            </a:fld>
            <a:endParaRPr lang="es-MX"/>
          </a:p>
        </p:txBody>
      </p:sp>
    </p:spTree>
    <p:extLst>
      <p:ext uri="{BB962C8B-B14F-4D97-AF65-F5344CB8AC3E}">
        <p14:creationId xmlns:p14="http://schemas.microsoft.com/office/powerpoint/2010/main" val="594711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F0D371A-6F1A-4DC9-BAE7-5C1F653E6023}" type="datetimeFigureOut">
              <a:rPr lang="es-MX" smtClean="0"/>
              <a:t>28/05/2019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C0D9113-161F-4EBD-A6C6-A81708BA0622}" type="slidenum">
              <a:rPr lang="es-MX" smtClean="0"/>
              <a:t>‹Nº›</a:t>
            </a:fld>
            <a:endParaRPr lang="es-MX"/>
          </a:p>
        </p:txBody>
      </p:sp>
    </p:spTree>
    <p:extLst>
      <p:ext uri="{BB962C8B-B14F-4D97-AF65-F5344CB8AC3E}">
        <p14:creationId xmlns:p14="http://schemas.microsoft.com/office/powerpoint/2010/main" val="1472341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F0D371A-6F1A-4DC9-BAE7-5C1F653E6023}" type="datetimeFigureOut">
              <a:rPr lang="es-MX" smtClean="0"/>
              <a:t>28/05/2019</a:t>
            </a:fld>
            <a:endParaRPr lang="es-MX"/>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C0D9113-161F-4EBD-A6C6-A81708BA0622}" type="slidenum">
              <a:rPr lang="es-MX" smtClean="0"/>
              <a:t>‹Nº›</a:t>
            </a:fld>
            <a:endParaRPr lang="es-MX"/>
          </a:p>
        </p:txBody>
      </p:sp>
    </p:spTree>
    <p:extLst>
      <p:ext uri="{BB962C8B-B14F-4D97-AF65-F5344CB8AC3E}">
        <p14:creationId xmlns:p14="http://schemas.microsoft.com/office/powerpoint/2010/main" val="1892379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9.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738"/>
          <a:stretch/>
        </p:blipFill>
        <p:spPr bwMode="auto">
          <a:xfrm>
            <a:off x="611560" y="123478"/>
            <a:ext cx="4472968" cy="3292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4 Conector recto"/>
          <p:cNvCxnSpPr/>
          <p:nvPr/>
        </p:nvCxnSpPr>
        <p:spPr>
          <a:xfrm>
            <a:off x="611560" y="3785434"/>
            <a:ext cx="792088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2780377" y="2777322"/>
            <a:ext cx="5765937" cy="954107"/>
          </a:xfrm>
          <a:prstGeom prst="rect">
            <a:avLst/>
          </a:prstGeom>
          <a:noFill/>
        </p:spPr>
        <p:txBody>
          <a:bodyPr wrap="none" rtlCol="0">
            <a:spAutoFit/>
          </a:bodyPr>
          <a:lstStyle/>
          <a:p>
            <a:pPr algn="r"/>
            <a:r>
              <a:rPr lang="es-MX" sz="3200" b="1" i="1" kern="1400" spc="450" dirty="0">
                <a:solidFill>
                  <a:schemeClr val="tx1">
                    <a:lumMod val="85000"/>
                    <a:lumOff val="15000"/>
                  </a:schemeClr>
                </a:solidFill>
              </a:rPr>
              <a:t>Cámara de Diputados</a:t>
            </a:r>
            <a:endParaRPr lang="es-MX" sz="2800" b="1" i="1" kern="1400" spc="450" dirty="0">
              <a:solidFill>
                <a:schemeClr val="tx1">
                  <a:lumMod val="85000"/>
                  <a:lumOff val="15000"/>
                </a:schemeClr>
              </a:solidFill>
            </a:endParaRPr>
          </a:p>
          <a:p>
            <a:pPr algn="r"/>
            <a:r>
              <a:rPr lang="es-MX" sz="2400" b="1" i="1" kern="1400" spc="450" dirty="0">
                <a:solidFill>
                  <a:schemeClr val="tx1">
                    <a:lumMod val="85000"/>
                    <a:lumOff val="15000"/>
                  </a:schemeClr>
                </a:solidFill>
              </a:rPr>
              <a:t>Mesa de Infraestructura Aérea</a:t>
            </a:r>
            <a:endParaRPr lang="es-MX" sz="2800" b="1" i="1" kern="1400" spc="450" dirty="0">
              <a:solidFill>
                <a:schemeClr val="tx1">
                  <a:lumMod val="85000"/>
                  <a:lumOff val="15000"/>
                </a:schemeClr>
              </a:solidFill>
            </a:endParaRPr>
          </a:p>
        </p:txBody>
      </p:sp>
      <p:sp>
        <p:nvSpPr>
          <p:cNvPr id="8" name="7 CuadroTexto"/>
          <p:cNvSpPr txBox="1"/>
          <p:nvPr/>
        </p:nvSpPr>
        <p:spPr>
          <a:xfrm>
            <a:off x="4688787" y="3817372"/>
            <a:ext cx="3843653" cy="338554"/>
          </a:xfrm>
          <a:prstGeom prst="rect">
            <a:avLst/>
          </a:prstGeom>
          <a:noFill/>
        </p:spPr>
        <p:txBody>
          <a:bodyPr wrap="square" rtlCol="0">
            <a:spAutoFit/>
          </a:bodyPr>
          <a:lstStyle/>
          <a:p>
            <a:pPr algn="r"/>
            <a:r>
              <a:rPr lang="es-MX" sz="1600" b="1" i="1" kern="1400" spc="600" dirty="0">
                <a:solidFill>
                  <a:schemeClr val="tx1">
                    <a:lumMod val="85000"/>
                    <a:lumOff val="15000"/>
                  </a:schemeClr>
                </a:solidFill>
              </a:rPr>
              <a:t>28 mayo 2019</a:t>
            </a:r>
          </a:p>
        </p:txBody>
      </p:sp>
    </p:spTree>
    <p:extLst>
      <p:ext uri="{BB962C8B-B14F-4D97-AF65-F5344CB8AC3E}">
        <p14:creationId xmlns:p14="http://schemas.microsoft.com/office/powerpoint/2010/main" val="4010418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1451" y="0"/>
            <a:ext cx="1837158" cy="141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3 Conector recto"/>
          <p:cNvCxnSpPr/>
          <p:nvPr/>
        </p:nvCxnSpPr>
        <p:spPr>
          <a:xfrm>
            <a:off x="611560" y="771550"/>
            <a:ext cx="6480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613153" y="309885"/>
            <a:ext cx="6490495" cy="461665"/>
          </a:xfrm>
          <a:prstGeom prst="rect">
            <a:avLst/>
          </a:prstGeom>
          <a:noFill/>
        </p:spPr>
        <p:txBody>
          <a:bodyPr wrap="none" rtlCol="0">
            <a:spAutoFit/>
          </a:bodyPr>
          <a:lstStyle/>
          <a:p>
            <a:r>
              <a:rPr lang="es-MX" sz="2400" b="1" i="1" kern="1400" spc="225" dirty="0">
                <a:solidFill>
                  <a:srgbClr val="002060"/>
                </a:solidFill>
              </a:rPr>
              <a:t>Áreas de Oportunidad en infraestructura</a:t>
            </a:r>
          </a:p>
        </p:txBody>
      </p:sp>
      <p:sp>
        <p:nvSpPr>
          <p:cNvPr id="7" name="Google Shape;94;p13">
            <a:extLst>
              <a:ext uri="{FF2B5EF4-FFF2-40B4-BE49-F238E27FC236}">
                <a16:creationId xmlns:a16="http://schemas.microsoft.com/office/drawing/2014/main" xmlns="" id="{406D9537-63B7-40E2-B3A5-19D3734B1A07}"/>
              </a:ext>
            </a:extLst>
          </p:cNvPr>
          <p:cNvSpPr txBox="1"/>
          <p:nvPr/>
        </p:nvSpPr>
        <p:spPr>
          <a:xfrm>
            <a:off x="611561" y="968998"/>
            <a:ext cx="7920879" cy="4051024"/>
          </a:xfrm>
          <a:prstGeom prst="rect">
            <a:avLst/>
          </a:prstGeom>
          <a:noFill/>
          <a:ln>
            <a:noFill/>
          </a:ln>
        </p:spPr>
        <p:txBody>
          <a:bodyPr spcFirstLastPara="1" wrap="square" lIns="68569" tIns="68569" rIns="68569" bIns="68569" anchor="t" anchorCtr="0">
            <a:noAutofit/>
          </a:bodyPr>
          <a:lstStyle/>
          <a:p>
            <a:pPr marL="285750" indent="-285750" algn="just">
              <a:lnSpc>
                <a:spcPct val="150000"/>
              </a:lnSpc>
              <a:spcBef>
                <a:spcPts val="450"/>
              </a:spcBef>
              <a:buClr>
                <a:schemeClr val="dk1"/>
              </a:buClr>
              <a:buSzPts val="1100"/>
              <a:buFont typeface="Arial" panose="020B0604020202020204" pitchFamily="34" charset="0"/>
              <a:buChar char="•"/>
            </a:pPr>
            <a:r>
              <a:rPr lang="es-MX" sz="1400" dirty="0">
                <a:solidFill>
                  <a:schemeClr val="tx1">
                    <a:lumMod val="75000"/>
                    <a:lumOff val="25000"/>
                  </a:schemeClr>
                </a:solidFill>
                <a:ea typeface="Lato"/>
                <a:cs typeface="Lato"/>
                <a:sym typeface="Lato"/>
              </a:rPr>
              <a:t>De acuerdo a la Ley de Aeropuertos, el concesionario aeroportuario elabora un Programa Maestro de Desarrollo (PMD) revisable cada 5 años y es aprobado por la SCT a través de la DGAC. La participación directa de las líneas aéreas en el proceso permitiría ser mar asertivos.</a:t>
            </a:r>
          </a:p>
          <a:p>
            <a:pPr marL="285750" indent="-285750" algn="just">
              <a:lnSpc>
                <a:spcPct val="150000"/>
              </a:lnSpc>
              <a:spcBef>
                <a:spcPts val="450"/>
              </a:spcBef>
              <a:buClr>
                <a:schemeClr val="dk1"/>
              </a:buClr>
              <a:buSzPts val="1100"/>
              <a:buFont typeface="Arial" panose="020B0604020202020204" pitchFamily="34" charset="0"/>
              <a:buChar char="•"/>
            </a:pPr>
            <a:endParaRPr lang="es-MX" sz="800" dirty="0">
              <a:solidFill>
                <a:schemeClr val="tx1">
                  <a:lumMod val="75000"/>
                  <a:lumOff val="25000"/>
                </a:schemeClr>
              </a:solidFill>
              <a:ea typeface="Lato"/>
              <a:cs typeface="Lato"/>
              <a:sym typeface="Lato"/>
            </a:endParaRPr>
          </a:p>
          <a:p>
            <a:pPr marL="285750" indent="-285750" algn="just">
              <a:lnSpc>
                <a:spcPct val="150000"/>
              </a:lnSpc>
              <a:spcBef>
                <a:spcPts val="450"/>
              </a:spcBef>
              <a:buClr>
                <a:schemeClr val="dk1"/>
              </a:buClr>
              <a:buSzPts val="1100"/>
              <a:buFont typeface="Arial" panose="020B0604020202020204" pitchFamily="34" charset="0"/>
              <a:buChar char="•"/>
            </a:pPr>
            <a:r>
              <a:rPr lang="es-MX" sz="1400" dirty="0">
                <a:solidFill>
                  <a:schemeClr val="tx1">
                    <a:lumMod val="75000"/>
                    <a:lumOff val="25000"/>
                  </a:schemeClr>
                </a:solidFill>
                <a:ea typeface="Lato"/>
                <a:cs typeface="Lato"/>
                <a:sym typeface="Lato"/>
              </a:rPr>
              <a:t>Sin duda un elemento indispensable en el desarrollo de la infraestructura aeroportuaria del país es la incorporación de nuevas tecnologías como el Navegación Basada en el Desempeño (PBN del inglés performance-</a:t>
            </a:r>
            <a:r>
              <a:rPr lang="es-MX" sz="1400" dirty="0" err="1">
                <a:solidFill>
                  <a:schemeClr val="tx1">
                    <a:lumMod val="75000"/>
                    <a:lumOff val="25000"/>
                  </a:schemeClr>
                </a:solidFill>
                <a:ea typeface="Lato"/>
                <a:cs typeface="Lato"/>
                <a:sym typeface="Lato"/>
              </a:rPr>
              <a:t>based</a:t>
            </a:r>
            <a:r>
              <a:rPr lang="es-MX" sz="1400" dirty="0">
                <a:solidFill>
                  <a:schemeClr val="tx1">
                    <a:lumMod val="75000"/>
                    <a:lumOff val="25000"/>
                  </a:schemeClr>
                </a:solidFill>
                <a:ea typeface="Lato"/>
                <a:cs typeface="Lato"/>
                <a:sym typeface="Lato"/>
              </a:rPr>
              <a:t> </a:t>
            </a:r>
            <a:r>
              <a:rPr lang="es-MX" sz="1400" dirty="0" err="1">
                <a:solidFill>
                  <a:schemeClr val="tx1">
                    <a:lumMod val="75000"/>
                    <a:lumOff val="25000"/>
                  </a:schemeClr>
                </a:solidFill>
                <a:ea typeface="Lato"/>
                <a:cs typeface="Lato"/>
                <a:sym typeface="Lato"/>
              </a:rPr>
              <a:t>navigation</a:t>
            </a:r>
            <a:r>
              <a:rPr lang="es-MX" sz="1400" dirty="0">
                <a:solidFill>
                  <a:schemeClr val="tx1">
                    <a:lumMod val="75000"/>
                    <a:lumOff val="25000"/>
                  </a:schemeClr>
                </a:solidFill>
                <a:ea typeface="Lato"/>
                <a:cs typeface="Lato"/>
                <a:sym typeface="Lato"/>
              </a:rPr>
              <a:t>) o el sistema de aterrizaje instrumental (o ILS, del inglés: </a:t>
            </a:r>
            <a:r>
              <a:rPr lang="es-MX" sz="1400" dirty="0" err="1">
                <a:solidFill>
                  <a:schemeClr val="tx1">
                    <a:lumMod val="75000"/>
                    <a:lumOff val="25000"/>
                  </a:schemeClr>
                </a:solidFill>
                <a:ea typeface="Lato"/>
                <a:cs typeface="Lato"/>
                <a:sym typeface="Lato"/>
              </a:rPr>
              <a:t>Instrument</a:t>
            </a:r>
            <a:r>
              <a:rPr lang="es-MX" sz="1400" dirty="0">
                <a:solidFill>
                  <a:schemeClr val="tx1">
                    <a:lumMod val="75000"/>
                    <a:lumOff val="25000"/>
                  </a:schemeClr>
                </a:solidFill>
                <a:ea typeface="Lato"/>
                <a:cs typeface="Lato"/>
                <a:sym typeface="Lato"/>
              </a:rPr>
              <a:t> </a:t>
            </a:r>
            <a:r>
              <a:rPr lang="es-MX" sz="1400" dirty="0" err="1">
                <a:solidFill>
                  <a:schemeClr val="tx1">
                    <a:lumMod val="75000"/>
                    <a:lumOff val="25000"/>
                  </a:schemeClr>
                </a:solidFill>
                <a:ea typeface="Lato"/>
                <a:cs typeface="Lato"/>
                <a:sym typeface="Lato"/>
              </a:rPr>
              <a:t>Landing</a:t>
            </a:r>
            <a:r>
              <a:rPr lang="es-MX" sz="1400" dirty="0">
                <a:solidFill>
                  <a:schemeClr val="tx1">
                    <a:lumMod val="75000"/>
                    <a:lumOff val="25000"/>
                  </a:schemeClr>
                </a:solidFill>
                <a:ea typeface="Lato"/>
                <a:cs typeface="Lato"/>
                <a:sym typeface="Lato"/>
              </a:rPr>
              <a:t> </a:t>
            </a:r>
            <a:r>
              <a:rPr lang="es-MX" sz="1400" dirty="0" err="1">
                <a:solidFill>
                  <a:schemeClr val="tx1">
                    <a:lumMod val="75000"/>
                    <a:lumOff val="25000"/>
                  </a:schemeClr>
                </a:solidFill>
                <a:ea typeface="Lato"/>
                <a:cs typeface="Lato"/>
                <a:sym typeface="Lato"/>
              </a:rPr>
              <a:t>System</a:t>
            </a:r>
            <a:r>
              <a:rPr lang="es-MX" sz="1400" dirty="0">
                <a:solidFill>
                  <a:schemeClr val="tx1">
                    <a:lumMod val="75000"/>
                    <a:lumOff val="25000"/>
                  </a:schemeClr>
                </a:solidFill>
                <a:ea typeface="Lato"/>
                <a:cs typeface="Lato"/>
                <a:sym typeface="Lato"/>
              </a:rPr>
              <a:t>).</a:t>
            </a:r>
          </a:p>
          <a:p>
            <a:pPr marL="285750" indent="-285750" algn="just">
              <a:lnSpc>
                <a:spcPct val="150000"/>
              </a:lnSpc>
              <a:spcBef>
                <a:spcPts val="450"/>
              </a:spcBef>
              <a:buClr>
                <a:schemeClr val="dk1"/>
              </a:buClr>
              <a:buSzPts val="1100"/>
              <a:buFont typeface="Arial" panose="020B0604020202020204" pitchFamily="34" charset="0"/>
              <a:buChar char="•"/>
            </a:pPr>
            <a:endParaRPr lang="es-MX" sz="800" dirty="0">
              <a:solidFill>
                <a:schemeClr val="tx1">
                  <a:lumMod val="75000"/>
                  <a:lumOff val="25000"/>
                </a:schemeClr>
              </a:solidFill>
              <a:ea typeface="Lato"/>
              <a:cs typeface="Lato"/>
              <a:sym typeface="Lato"/>
            </a:endParaRPr>
          </a:p>
          <a:p>
            <a:pPr marL="285750" indent="-285750" algn="just">
              <a:lnSpc>
                <a:spcPct val="150000"/>
              </a:lnSpc>
              <a:spcBef>
                <a:spcPts val="450"/>
              </a:spcBef>
              <a:buClr>
                <a:schemeClr val="dk1"/>
              </a:buClr>
              <a:buSzPts val="1100"/>
              <a:buFont typeface="Arial" panose="020B0604020202020204" pitchFamily="34" charset="0"/>
              <a:buChar char="•"/>
            </a:pPr>
            <a:r>
              <a:rPr lang="es-MX" sz="1400" dirty="0">
                <a:solidFill>
                  <a:schemeClr val="tx1">
                    <a:lumMod val="75000"/>
                    <a:lumOff val="25000"/>
                  </a:schemeClr>
                </a:solidFill>
                <a:ea typeface="Lato"/>
                <a:cs typeface="Lato"/>
                <a:sym typeface="Lato"/>
              </a:rPr>
              <a:t>Mejorar la experiencia de viaje del pasajero a través de nuevas tecnologías e infraestructura para agilizar y hacer más eficientes los servicios migratorios y aduaneros (Kioscos Digitales, tecnologías no intrusivas para revisión de mercancías, entre otros).</a:t>
            </a:r>
          </a:p>
          <a:p>
            <a:pPr marL="285750" indent="-285750" algn="just">
              <a:lnSpc>
                <a:spcPct val="150000"/>
              </a:lnSpc>
              <a:spcBef>
                <a:spcPts val="450"/>
              </a:spcBef>
              <a:buClr>
                <a:schemeClr val="dk1"/>
              </a:buClr>
              <a:buSzPts val="1100"/>
              <a:buFont typeface="Arial" panose="020B0604020202020204" pitchFamily="34" charset="0"/>
              <a:buChar char="•"/>
            </a:pPr>
            <a:endParaRPr lang="es-MX" sz="1400" dirty="0">
              <a:solidFill>
                <a:schemeClr val="tx1">
                  <a:lumMod val="75000"/>
                  <a:lumOff val="25000"/>
                </a:schemeClr>
              </a:solidFill>
              <a:ea typeface="Lato"/>
              <a:cs typeface="Lato"/>
              <a:sym typeface="Lato"/>
            </a:endParaRPr>
          </a:p>
          <a:p>
            <a:pPr marL="285750" indent="-285750" algn="just">
              <a:lnSpc>
                <a:spcPct val="150000"/>
              </a:lnSpc>
              <a:spcBef>
                <a:spcPts val="450"/>
              </a:spcBef>
              <a:buClr>
                <a:schemeClr val="dk1"/>
              </a:buClr>
              <a:buSzPts val="1100"/>
              <a:buFont typeface="Arial" panose="020B0604020202020204" pitchFamily="34" charset="0"/>
              <a:buChar char="•"/>
            </a:pPr>
            <a:endParaRPr lang="es-MX" sz="1400" dirty="0">
              <a:solidFill>
                <a:schemeClr val="tx1">
                  <a:lumMod val="75000"/>
                  <a:lumOff val="25000"/>
                </a:schemeClr>
              </a:solidFill>
              <a:ea typeface="Lato"/>
              <a:cs typeface="Lato"/>
              <a:sym typeface="Lato"/>
            </a:endParaRPr>
          </a:p>
          <a:p>
            <a:pPr marL="285750" indent="-285750" algn="just">
              <a:lnSpc>
                <a:spcPct val="150000"/>
              </a:lnSpc>
              <a:spcBef>
                <a:spcPts val="450"/>
              </a:spcBef>
              <a:buClr>
                <a:schemeClr val="dk1"/>
              </a:buClr>
              <a:buSzPts val="1100"/>
              <a:buFont typeface="Arial" panose="020B0604020202020204" pitchFamily="34" charset="0"/>
              <a:buChar char="•"/>
            </a:pPr>
            <a:endParaRPr lang="es-MX" sz="1400" dirty="0">
              <a:solidFill>
                <a:schemeClr val="tx1">
                  <a:lumMod val="75000"/>
                  <a:lumOff val="25000"/>
                </a:schemeClr>
              </a:solidFill>
              <a:ea typeface="Lato"/>
              <a:cs typeface="Lato"/>
              <a:sym typeface="Lato"/>
            </a:endParaRPr>
          </a:p>
          <a:p>
            <a:pPr marL="285750" indent="-285750" algn="just">
              <a:lnSpc>
                <a:spcPct val="150000"/>
              </a:lnSpc>
              <a:spcBef>
                <a:spcPts val="450"/>
              </a:spcBef>
              <a:buClr>
                <a:schemeClr val="dk1"/>
              </a:buClr>
              <a:buSzPts val="1100"/>
              <a:buFont typeface="Arial" panose="020B0604020202020204" pitchFamily="34" charset="0"/>
              <a:buChar char="•"/>
            </a:pPr>
            <a:endParaRPr lang="es-MX" sz="1400" dirty="0">
              <a:solidFill>
                <a:schemeClr val="tx1">
                  <a:lumMod val="75000"/>
                  <a:lumOff val="25000"/>
                </a:schemeClr>
              </a:solidFill>
              <a:ea typeface="Lato"/>
              <a:cs typeface="Lato"/>
              <a:sym typeface="Lato"/>
            </a:endParaRPr>
          </a:p>
          <a:p>
            <a:pPr algn="just">
              <a:lnSpc>
                <a:spcPct val="150000"/>
              </a:lnSpc>
              <a:spcBef>
                <a:spcPts val="450"/>
              </a:spcBef>
              <a:buClr>
                <a:schemeClr val="dk1"/>
              </a:buClr>
              <a:buSzPts val="1100"/>
            </a:pPr>
            <a:endParaRPr lang="es-MX" sz="1400" dirty="0">
              <a:solidFill>
                <a:schemeClr val="tx1">
                  <a:lumMod val="75000"/>
                  <a:lumOff val="25000"/>
                </a:schemeClr>
              </a:solidFill>
              <a:ea typeface="Lato"/>
              <a:cs typeface="Lato"/>
              <a:sym typeface="Lato"/>
            </a:endParaRPr>
          </a:p>
        </p:txBody>
      </p:sp>
    </p:spTree>
    <p:extLst>
      <p:ext uri="{BB962C8B-B14F-4D97-AF65-F5344CB8AC3E}">
        <p14:creationId xmlns:p14="http://schemas.microsoft.com/office/powerpoint/2010/main" val="2948007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1451" y="0"/>
            <a:ext cx="1837158" cy="141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3 Conector recto"/>
          <p:cNvCxnSpPr/>
          <p:nvPr/>
        </p:nvCxnSpPr>
        <p:spPr>
          <a:xfrm>
            <a:off x="611560" y="771550"/>
            <a:ext cx="6480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613153" y="309885"/>
            <a:ext cx="3744615" cy="461665"/>
          </a:xfrm>
          <a:prstGeom prst="rect">
            <a:avLst/>
          </a:prstGeom>
          <a:noFill/>
        </p:spPr>
        <p:txBody>
          <a:bodyPr wrap="none" rtlCol="0">
            <a:spAutoFit/>
          </a:bodyPr>
          <a:lstStyle/>
          <a:p>
            <a:r>
              <a:rPr lang="es-MX" sz="2400" b="1" i="1" kern="1400" spc="225" dirty="0">
                <a:solidFill>
                  <a:srgbClr val="002060"/>
                </a:solidFill>
              </a:rPr>
              <a:t>Necesidad de Inversión</a:t>
            </a:r>
          </a:p>
        </p:txBody>
      </p:sp>
      <p:sp>
        <p:nvSpPr>
          <p:cNvPr id="7" name="Google Shape;94;p13">
            <a:extLst>
              <a:ext uri="{FF2B5EF4-FFF2-40B4-BE49-F238E27FC236}">
                <a16:creationId xmlns:a16="http://schemas.microsoft.com/office/drawing/2014/main" xmlns="" id="{406D9537-63B7-40E2-B3A5-19D3734B1A07}"/>
              </a:ext>
            </a:extLst>
          </p:cNvPr>
          <p:cNvSpPr txBox="1"/>
          <p:nvPr/>
        </p:nvSpPr>
        <p:spPr>
          <a:xfrm>
            <a:off x="611561" y="968998"/>
            <a:ext cx="7920879" cy="4051024"/>
          </a:xfrm>
          <a:prstGeom prst="rect">
            <a:avLst/>
          </a:prstGeom>
          <a:noFill/>
          <a:ln>
            <a:noFill/>
          </a:ln>
        </p:spPr>
        <p:txBody>
          <a:bodyPr spcFirstLastPara="1" wrap="square" lIns="68569" tIns="68569" rIns="68569" bIns="68569" anchor="t" anchorCtr="0">
            <a:noAutofit/>
          </a:bodyPr>
          <a:lstStyle/>
          <a:p>
            <a:pPr marL="342900" indent="-342900" algn="just">
              <a:lnSpc>
                <a:spcPct val="150000"/>
              </a:lnSpc>
              <a:spcBef>
                <a:spcPts val="450"/>
              </a:spcBef>
              <a:buClr>
                <a:schemeClr val="dk1"/>
              </a:buClr>
              <a:buSzPts val="1100"/>
              <a:buFont typeface="Arial" panose="020B0604020202020204" pitchFamily="34" charset="0"/>
              <a:buChar char="•"/>
            </a:pPr>
            <a:r>
              <a:rPr lang="es-MX" sz="1400" b="1" dirty="0">
                <a:solidFill>
                  <a:schemeClr val="tx1">
                    <a:lumMod val="75000"/>
                    <a:lumOff val="25000"/>
                  </a:schemeClr>
                </a:solidFill>
                <a:ea typeface="Lato"/>
                <a:cs typeface="Lato"/>
                <a:sym typeface="Lato"/>
              </a:rPr>
              <a:t>Inversión para modernizar el equipamiento de navegación aérea a cargo del SENEAM.</a:t>
            </a:r>
            <a:r>
              <a:rPr lang="es-MX" sz="1400" dirty="0">
                <a:solidFill>
                  <a:schemeClr val="tx1">
                    <a:lumMod val="75000"/>
                    <a:lumOff val="25000"/>
                  </a:schemeClr>
                </a:solidFill>
                <a:ea typeface="Lato"/>
                <a:cs typeface="Lato"/>
                <a:sym typeface="Lato"/>
              </a:rPr>
              <a:t> Actualmente, los ingresos del SENEAM superan en un 40%, aproximadamente, los costos operativos, lo cual permite consolidar un programa de inversiones que garanticen el cumplimiento de los compromisos adquiridos por México ante la OACI sobre la implementación del PBN. Esto generará mejores condiciones de seguridad y viabilidad financiera en la industria aérea.</a:t>
            </a:r>
          </a:p>
          <a:p>
            <a:pPr marL="342900" indent="-342900" algn="just">
              <a:lnSpc>
                <a:spcPct val="150000"/>
              </a:lnSpc>
              <a:spcBef>
                <a:spcPts val="450"/>
              </a:spcBef>
              <a:buClr>
                <a:schemeClr val="dk1"/>
              </a:buClr>
              <a:buSzPts val="1100"/>
              <a:buFont typeface="Arial" panose="020B0604020202020204" pitchFamily="34" charset="0"/>
              <a:buChar char="•"/>
            </a:pPr>
            <a:endParaRPr lang="es-MX" sz="1400" dirty="0">
              <a:solidFill>
                <a:schemeClr val="tx1">
                  <a:lumMod val="75000"/>
                  <a:lumOff val="25000"/>
                </a:schemeClr>
              </a:solidFill>
              <a:ea typeface="Lato"/>
              <a:cs typeface="Lato"/>
              <a:sym typeface="Lato"/>
            </a:endParaRPr>
          </a:p>
          <a:p>
            <a:pPr marL="342900" indent="-342900" algn="just">
              <a:lnSpc>
                <a:spcPct val="150000"/>
              </a:lnSpc>
              <a:spcBef>
                <a:spcPts val="450"/>
              </a:spcBef>
              <a:buClr>
                <a:schemeClr val="dk1"/>
              </a:buClr>
              <a:buSzPts val="1100"/>
              <a:buFont typeface="Arial" panose="020B0604020202020204" pitchFamily="34" charset="0"/>
              <a:buChar char="•"/>
            </a:pPr>
            <a:r>
              <a:rPr lang="es-MX" sz="1400" b="1" dirty="0">
                <a:solidFill>
                  <a:schemeClr val="tx1">
                    <a:lumMod val="75000"/>
                    <a:lumOff val="25000"/>
                  </a:schemeClr>
                </a:solidFill>
                <a:ea typeface="Lato"/>
                <a:cs typeface="Lato"/>
                <a:sym typeface="Lato"/>
              </a:rPr>
              <a:t>La inversión en vialidades y medios de transporte público </a:t>
            </a:r>
            <a:r>
              <a:rPr lang="es-MX" sz="1400" dirty="0">
                <a:solidFill>
                  <a:schemeClr val="tx1">
                    <a:lumMod val="75000"/>
                    <a:lumOff val="25000"/>
                  </a:schemeClr>
                </a:solidFill>
                <a:ea typeface="Lato"/>
                <a:cs typeface="Lato"/>
                <a:sym typeface="Lato"/>
              </a:rPr>
              <a:t>entre los aeropuertos, las ciudades y las principales vías de comunicación es necesaria para impulsar el crecimiento del transporte aéreo de mercancías y pasajeros, derivando en la creación de empleos y el desarrollo económico de las principales zonas industriales del país.</a:t>
            </a:r>
          </a:p>
          <a:p>
            <a:pPr marL="285750" indent="-285750" algn="just">
              <a:lnSpc>
                <a:spcPct val="150000"/>
              </a:lnSpc>
              <a:spcBef>
                <a:spcPts val="450"/>
              </a:spcBef>
              <a:buClr>
                <a:schemeClr val="dk1"/>
              </a:buClr>
              <a:buSzPts val="1100"/>
              <a:buFont typeface="Arial" panose="020B0604020202020204" pitchFamily="34" charset="0"/>
              <a:buChar char="•"/>
            </a:pPr>
            <a:endParaRPr lang="es-MX" sz="1400" dirty="0">
              <a:solidFill>
                <a:schemeClr val="tx1">
                  <a:lumMod val="75000"/>
                  <a:lumOff val="25000"/>
                </a:schemeClr>
              </a:solidFill>
              <a:ea typeface="Lato"/>
              <a:cs typeface="Lato"/>
              <a:sym typeface="Lato"/>
            </a:endParaRPr>
          </a:p>
          <a:p>
            <a:pPr marL="285750" indent="-285750" algn="just">
              <a:lnSpc>
                <a:spcPct val="150000"/>
              </a:lnSpc>
              <a:spcBef>
                <a:spcPts val="450"/>
              </a:spcBef>
              <a:buClr>
                <a:schemeClr val="dk1"/>
              </a:buClr>
              <a:buSzPts val="1100"/>
              <a:buFont typeface="Arial" panose="020B0604020202020204" pitchFamily="34" charset="0"/>
              <a:buChar char="•"/>
            </a:pPr>
            <a:endParaRPr lang="es-MX" sz="1400" dirty="0">
              <a:solidFill>
                <a:schemeClr val="tx1">
                  <a:lumMod val="75000"/>
                  <a:lumOff val="25000"/>
                </a:schemeClr>
              </a:solidFill>
              <a:ea typeface="Lato"/>
              <a:cs typeface="Lato"/>
              <a:sym typeface="Lato"/>
            </a:endParaRPr>
          </a:p>
          <a:p>
            <a:pPr marL="285750" indent="-285750" algn="just">
              <a:lnSpc>
                <a:spcPct val="150000"/>
              </a:lnSpc>
              <a:spcBef>
                <a:spcPts val="450"/>
              </a:spcBef>
              <a:buClr>
                <a:schemeClr val="dk1"/>
              </a:buClr>
              <a:buSzPts val="1100"/>
              <a:buFont typeface="Arial" panose="020B0604020202020204" pitchFamily="34" charset="0"/>
              <a:buChar char="•"/>
            </a:pPr>
            <a:endParaRPr lang="es-MX" sz="1400" dirty="0">
              <a:solidFill>
                <a:schemeClr val="tx1">
                  <a:lumMod val="75000"/>
                  <a:lumOff val="25000"/>
                </a:schemeClr>
              </a:solidFill>
              <a:ea typeface="Lato"/>
              <a:cs typeface="Lato"/>
              <a:sym typeface="Lato"/>
            </a:endParaRPr>
          </a:p>
          <a:p>
            <a:pPr marL="285750" indent="-285750" algn="just">
              <a:lnSpc>
                <a:spcPct val="150000"/>
              </a:lnSpc>
              <a:spcBef>
                <a:spcPts val="450"/>
              </a:spcBef>
              <a:buClr>
                <a:schemeClr val="dk1"/>
              </a:buClr>
              <a:buSzPts val="1100"/>
              <a:buFont typeface="Arial" panose="020B0604020202020204" pitchFamily="34" charset="0"/>
              <a:buChar char="•"/>
            </a:pPr>
            <a:endParaRPr lang="es-MX" sz="1400" dirty="0">
              <a:solidFill>
                <a:schemeClr val="tx1">
                  <a:lumMod val="75000"/>
                  <a:lumOff val="25000"/>
                </a:schemeClr>
              </a:solidFill>
              <a:ea typeface="Lato"/>
              <a:cs typeface="Lato"/>
              <a:sym typeface="Lato"/>
            </a:endParaRPr>
          </a:p>
        </p:txBody>
      </p:sp>
    </p:spTree>
    <p:extLst>
      <p:ext uri="{BB962C8B-B14F-4D97-AF65-F5344CB8AC3E}">
        <p14:creationId xmlns:p14="http://schemas.microsoft.com/office/powerpoint/2010/main" val="343176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1451" y="0"/>
            <a:ext cx="1837158" cy="141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3 Conector recto"/>
          <p:cNvCxnSpPr/>
          <p:nvPr/>
        </p:nvCxnSpPr>
        <p:spPr>
          <a:xfrm>
            <a:off x="611560" y="771550"/>
            <a:ext cx="6480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613153" y="309885"/>
            <a:ext cx="3744615" cy="461665"/>
          </a:xfrm>
          <a:prstGeom prst="rect">
            <a:avLst/>
          </a:prstGeom>
          <a:noFill/>
        </p:spPr>
        <p:txBody>
          <a:bodyPr wrap="none" rtlCol="0">
            <a:spAutoFit/>
          </a:bodyPr>
          <a:lstStyle/>
          <a:p>
            <a:r>
              <a:rPr lang="es-MX" sz="2400" b="1" i="1" kern="1400" spc="225" dirty="0">
                <a:solidFill>
                  <a:srgbClr val="002060"/>
                </a:solidFill>
              </a:rPr>
              <a:t>Necesidad de Inversión</a:t>
            </a:r>
          </a:p>
        </p:txBody>
      </p:sp>
      <p:sp>
        <p:nvSpPr>
          <p:cNvPr id="7" name="Google Shape;94;p13">
            <a:extLst>
              <a:ext uri="{FF2B5EF4-FFF2-40B4-BE49-F238E27FC236}">
                <a16:creationId xmlns:a16="http://schemas.microsoft.com/office/drawing/2014/main" xmlns="" id="{406D9537-63B7-40E2-B3A5-19D3734B1A07}"/>
              </a:ext>
            </a:extLst>
          </p:cNvPr>
          <p:cNvSpPr txBox="1"/>
          <p:nvPr/>
        </p:nvSpPr>
        <p:spPr>
          <a:xfrm>
            <a:off x="611561" y="968998"/>
            <a:ext cx="7920879" cy="4051024"/>
          </a:xfrm>
          <a:prstGeom prst="rect">
            <a:avLst/>
          </a:prstGeom>
          <a:noFill/>
          <a:ln>
            <a:noFill/>
          </a:ln>
        </p:spPr>
        <p:txBody>
          <a:bodyPr spcFirstLastPara="1" wrap="square" lIns="68569" tIns="68569" rIns="68569" bIns="68569" anchor="t" anchorCtr="0">
            <a:noAutofit/>
          </a:bodyPr>
          <a:lstStyle/>
          <a:p>
            <a:pPr marL="285750" indent="-285750" algn="just">
              <a:lnSpc>
                <a:spcPct val="150000"/>
              </a:lnSpc>
              <a:spcBef>
                <a:spcPts val="450"/>
              </a:spcBef>
              <a:buClr>
                <a:schemeClr val="dk1"/>
              </a:buClr>
              <a:buSzPts val="1100"/>
              <a:buFont typeface="Arial" panose="020B0604020202020204" pitchFamily="34" charset="0"/>
              <a:buChar char="•"/>
            </a:pPr>
            <a:r>
              <a:rPr lang="es-MX" sz="1400" dirty="0">
                <a:solidFill>
                  <a:schemeClr val="tx1">
                    <a:lumMod val="75000"/>
                    <a:lumOff val="25000"/>
                  </a:schemeClr>
                </a:solidFill>
                <a:ea typeface="Lato"/>
                <a:cs typeface="Lato"/>
                <a:sym typeface="Lato"/>
              </a:rPr>
              <a:t>Es imprescindible considerar la </a:t>
            </a:r>
            <a:r>
              <a:rPr lang="es-MX" sz="1400" b="1" dirty="0">
                <a:solidFill>
                  <a:schemeClr val="tx1">
                    <a:lumMod val="75000"/>
                    <a:lumOff val="25000"/>
                  </a:schemeClr>
                </a:solidFill>
                <a:ea typeface="Lato"/>
                <a:cs typeface="Lato"/>
                <a:sym typeface="Lato"/>
              </a:rPr>
              <a:t>inversión en almacenamientos intermedios y </a:t>
            </a:r>
            <a:r>
              <a:rPr lang="es-MX" sz="1400" b="1" dirty="0" err="1">
                <a:solidFill>
                  <a:schemeClr val="tx1">
                    <a:lumMod val="75000"/>
                    <a:lumOff val="25000"/>
                  </a:schemeClr>
                </a:solidFill>
                <a:ea typeface="Lato"/>
                <a:cs typeface="Lato"/>
                <a:sym typeface="Lato"/>
              </a:rPr>
              <a:t>turbosinoductos</a:t>
            </a:r>
            <a:r>
              <a:rPr lang="es-MX" sz="1400" dirty="0">
                <a:solidFill>
                  <a:schemeClr val="tx1">
                    <a:lumMod val="75000"/>
                    <a:lumOff val="25000"/>
                  </a:schemeClr>
                </a:solidFill>
                <a:ea typeface="Lato"/>
                <a:cs typeface="Lato"/>
                <a:sym typeface="Lato"/>
              </a:rPr>
              <a:t> que aseguren la operación aérea en los aeropuertos. Además, esto permitirá reducir los costos y la huella de carbono que genera el transporte terrestre de turbosina en México.</a:t>
            </a:r>
          </a:p>
          <a:p>
            <a:pPr marL="285750" indent="-285750" algn="just">
              <a:lnSpc>
                <a:spcPct val="150000"/>
              </a:lnSpc>
              <a:spcBef>
                <a:spcPts val="450"/>
              </a:spcBef>
              <a:buClr>
                <a:schemeClr val="dk1"/>
              </a:buClr>
              <a:buSzPts val="1100"/>
              <a:buFont typeface="Arial" panose="020B0604020202020204" pitchFamily="34" charset="0"/>
              <a:buChar char="•"/>
            </a:pPr>
            <a:endParaRPr lang="es-MX" sz="1400" dirty="0">
              <a:solidFill>
                <a:schemeClr val="tx1">
                  <a:lumMod val="75000"/>
                  <a:lumOff val="25000"/>
                </a:schemeClr>
              </a:solidFill>
              <a:ea typeface="Lato"/>
              <a:cs typeface="Lato"/>
              <a:sym typeface="Lato"/>
            </a:endParaRPr>
          </a:p>
          <a:p>
            <a:pPr marL="285750" indent="-285750" algn="just">
              <a:lnSpc>
                <a:spcPct val="150000"/>
              </a:lnSpc>
              <a:spcBef>
                <a:spcPts val="450"/>
              </a:spcBef>
              <a:buClr>
                <a:schemeClr val="dk1"/>
              </a:buClr>
              <a:buSzPts val="1100"/>
              <a:buFont typeface="Arial" panose="020B0604020202020204" pitchFamily="34" charset="0"/>
              <a:buChar char="•"/>
            </a:pPr>
            <a:r>
              <a:rPr lang="es-MX" sz="1400" dirty="0">
                <a:solidFill>
                  <a:schemeClr val="tx1">
                    <a:lumMod val="75000"/>
                    <a:lumOff val="25000"/>
                  </a:schemeClr>
                </a:solidFill>
                <a:ea typeface="Lato"/>
                <a:cs typeface="Lato"/>
                <a:sym typeface="Lato"/>
              </a:rPr>
              <a:t>Promover la </a:t>
            </a:r>
            <a:r>
              <a:rPr lang="es-MX" sz="1400" b="1" dirty="0">
                <a:solidFill>
                  <a:schemeClr val="tx1">
                    <a:lumMod val="75000"/>
                    <a:lumOff val="25000"/>
                  </a:schemeClr>
                </a:solidFill>
                <a:ea typeface="Lato"/>
                <a:cs typeface="Lato"/>
                <a:sym typeface="Lato"/>
              </a:rPr>
              <a:t>inversión en aeropuertos para garantizar condiciones de seguridad y de facilitación para pasajeros y mercancías</a:t>
            </a:r>
            <a:r>
              <a:rPr lang="es-MX" sz="1400" dirty="0">
                <a:solidFill>
                  <a:schemeClr val="tx1">
                    <a:lumMod val="75000"/>
                    <a:lumOff val="25000"/>
                  </a:schemeClr>
                </a:solidFill>
                <a:ea typeface="Lato"/>
                <a:cs typeface="Lato"/>
                <a:sym typeface="Lato"/>
              </a:rPr>
              <a:t>. Esto, a partir de la modificación de las obligaciones y facultades de los grupos aeroportuarios establecidas en el marco normativo (Ley de Aeropuerto y su reglamento y títulos de concesión), lo cual actualmente no es claro.</a:t>
            </a:r>
          </a:p>
          <a:p>
            <a:pPr marL="285750" indent="-285750" algn="just">
              <a:lnSpc>
                <a:spcPct val="150000"/>
              </a:lnSpc>
              <a:spcBef>
                <a:spcPts val="450"/>
              </a:spcBef>
              <a:buClr>
                <a:schemeClr val="dk1"/>
              </a:buClr>
              <a:buSzPts val="1100"/>
              <a:buFont typeface="Arial" panose="020B0604020202020204" pitchFamily="34" charset="0"/>
              <a:buChar char="•"/>
            </a:pPr>
            <a:endParaRPr lang="es-MX" sz="1400" dirty="0">
              <a:solidFill>
                <a:schemeClr val="tx1">
                  <a:lumMod val="75000"/>
                  <a:lumOff val="25000"/>
                </a:schemeClr>
              </a:solidFill>
              <a:ea typeface="Lato"/>
              <a:cs typeface="Lato"/>
              <a:sym typeface="Lato"/>
            </a:endParaRPr>
          </a:p>
          <a:p>
            <a:pPr marL="285750" indent="-285750" algn="just">
              <a:lnSpc>
                <a:spcPct val="150000"/>
              </a:lnSpc>
              <a:spcBef>
                <a:spcPts val="450"/>
              </a:spcBef>
              <a:buClr>
                <a:schemeClr val="dk1"/>
              </a:buClr>
              <a:buSzPts val="1100"/>
              <a:buFont typeface="Arial" panose="020B0604020202020204" pitchFamily="34" charset="0"/>
              <a:buChar char="•"/>
            </a:pPr>
            <a:endParaRPr lang="es-MX" sz="1400" dirty="0">
              <a:solidFill>
                <a:schemeClr val="tx1">
                  <a:lumMod val="75000"/>
                  <a:lumOff val="25000"/>
                </a:schemeClr>
              </a:solidFill>
              <a:ea typeface="Lato"/>
              <a:cs typeface="Lato"/>
              <a:sym typeface="Lato"/>
            </a:endParaRPr>
          </a:p>
          <a:p>
            <a:pPr marL="285750" indent="-285750" algn="just">
              <a:lnSpc>
                <a:spcPct val="150000"/>
              </a:lnSpc>
              <a:spcBef>
                <a:spcPts val="450"/>
              </a:spcBef>
              <a:buClr>
                <a:schemeClr val="dk1"/>
              </a:buClr>
              <a:buSzPts val="1100"/>
              <a:buFont typeface="Arial" panose="020B0604020202020204" pitchFamily="34" charset="0"/>
              <a:buChar char="•"/>
            </a:pPr>
            <a:endParaRPr lang="es-MX" sz="1400" dirty="0">
              <a:solidFill>
                <a:schemeClr val="tx1">
                  <a:lumMod val="75000"/>
                  <a:lumOff val="25000"/>
                </a:schemeClr>
              </a:solidFill>
              <a:ea typeface="Lato"/>
              <a:cs typeface="Lato"/>
              <a:sym typeface="Lato"/>
            </a:endParaRPr>
          </a:p>
        </p:txBody>
      </p:sp>
    </p:spTree>
    <p:extLst>
      <p:ext uri="{BB962C8B-B14F-4D97-AF65-F5344CB8AC3E}">
        <p14:creationId xmlns:p14="http://schemas.microsoft.com/office/powerpoint/2010/main" val="3043520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1451" y="0"/>
            <a:ext cx="1837158" cy="141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C:\Users\User1\AppData\Local\Microsoft\Windows\Temporary Internet Files\Content.IE5\9DZVJ22Z\vector-1552354_960_720[1].png">
            <a:extLst>
              <a:ext uri="{FF2B5EF4-FFF2-40B4-BE49-F238E27FC236}">
                <a16:creationId xmlns:a16="http://schemas.microsoft.com/office/drawing/2014/main" xmlns="" id="{AEFDE542-FCE5-499F-B4DE-F4C505827C4A}"/>
              </a:ext>
            </a:extLst>
          </p:cNvPr>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1332360" y="1275606"/>
            <a:ext cx="6480000" cy="368596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3 Conector recto"/>
          <p:cNvCxnSpPr/>
          <p:nvPr/>
        </p:nvCxnSpPr>
        <p:spPr>
          <a:xfrm>
            <a:off x="611560" y="771550"/>
            <a:ext cx="6480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613153" y="309885"/>
            <a:ext cx="5893473" cy="461665"/>
          </a:xfrm>
          <a:prstGeom prst="rect">
            <a:avLst/>
          </a:prstGeom>
          <a:noFill/>
        </p:spPr>
        <p:txBody>
          <a:bodyPr wrap="none" rtlCol="0">
            <a:spAutoFit/>
          </a:bodyPr>
          <a:lstStyle/>
          <a:p>
            <a:r>
              <a:rPr lang="es-MX" sz="2400" b="1" i="1" kern="1400" spc="225" dirty="0">
                <a:solidFill>
                  <a:srgbClr val="002060"/>
                </a:solidFill>
              </a:rPr>
              <a:t>Cámara Nacional de Aerotransportes</a:t>
            </a:r>
            <a:endParaRPr lang="es-MX" sz="2400" b="1" i="1" kern="1400" spc="300" dirty="0">
              <a:solidFill>
                <a:srgbClr val="002060"/>
              </a:solidFill>
            </a:endParaRPr>
          </a:p>
        </p:txBody>
      </p:sp>
      <p:sp>
        <p:nvSpPr>
          <p:cNvPr id="7" name="Google Shape;94;p13">
            <a:extLst>
              <a:ext uri="{FF2B5EF4-FFF2-40B4-BE49-F238E27FC236}">
                <a16:creationId xmlns:a16="http://schemas.microsoft.com/office/drawing/2014/main" xmlns="" id="{C26A11C0-EAA6-42D0-9F8A-67790B8CAEFF}"/>
              </a:ext>
            </a:extLst>
          </p:cNvPr>
          <p:cNvSpPr txBox="1"/>
          <p:nvPr/>
        </p:nvSpPr>
        <p:spPr>
          <a:xfrm>
            <a:off x="404664" y="1113588"/>
            <a:ext cx="3807296" cy="3546394"/>
          </a:xfrm>
          <a:prstGeom prst="rect">
            <a:avLst/>
          </a:prstGeom>
          <a:noFill/>
          <a:ln>
            <a:noFill/>
          </a:ln>
        </p:spPr>
        <p:txBody>
          <a:bodyPr spcFirstLastPara="1" wrap="square" lIns="68569" tIns="68569" rIns="68569" bIns="68569" anchor="t" anchorCtr="0">
            <a:noAutofit/>
          </a:bodyPr>
          <a:lstStyle/>
          <a:p>
            <a:pPr algn="just">
              <a:lnSpc>
                <a:spcPct val="150000"/>
              </a:lnSpc>
              <a:spcBef>
                <a:spcPts val="450"/>
              </a:spcBef>
            </a:pPr>
            <a:r>
              <a:rPr lang="es-ES" sz="1600" b="1" dirty="0">
                <a:solidFill>
                  <a:srgbClr val="002060"/>
                </a:solidFill>
                <a:ea typeface="Lato"/>
                <a:cs typeface="Lato"/>
                <a:sym typeface="Lato"/>
              </a:rPr>
              <a:t>¿Qué es la CANAERO?</a:t>
            </a:r>
          </a:p>
          <a:p>
            <a:pPr algn="just">
              <a:lnSpc>
                <a:spcPct val="150000"/>
              </a:lnSpc>
              <a:spcBef>
                <a:spcPts val="450"/>
              </a:spcBef>
              <a:buClr>
                <a:schemeClr val="dk1"/>
              </a:buClr>
              <a:buSzPts val="1100"/>
            </a:pPr>
            <a:r>
              <a:rPr lang="es-ES" sz="1400" dirty="0">
                <a:solidFill>
                  <a:schemeClr val="tx1">
                    <a:lumMod val="75000"/>
                    <a:lumOff val="25000"/>
                  </a:schemeClr>
                </a:solidFill>
                <a:ea typeface="Lato"/>
                <a:cs typeface="Lato"/>
                <a:sym typeface="Lato"/>
              </a:rPr>
              <a:t>La Cámara Nacional de Aerotransportes es una institución autónoma de interés público. </a:t>
            </a:r>
          </a:p>
          <a:p>
            <a:pPr algn="just">
              <a:lnSpc>
                <a:spcPct val="150000"/>
              </a:lnSpc>
              <a:spcBef>
                <a:spcPts val="450"/>
              </a:spcBef>
              <a:buClr>
                <a:schemeClr val="dk1"/>
              </a:buClr>
              <a:buSzPts val="1100"/>
            </a:pPr>
            <a:r>
              <a:rPr lang="es-ES" sz="1400" dirty="0">
                <a:solidFill>
                  <a:schemeClr val="tx1">
                    <a:lumMod val="75000"/>
                    <a:lumOff val="25000"/>
                  </a:schemeClr>
                </a:solidFill>
                <a:ea typeface="Lato"/>
                <a:cs typeface="Lato"/>
                <a:sym typeface="Lato"/>
              </a:rPr>
              <a:t>A más de 50 años de su fundación, la Canaero se ha transformado en una entidad fuerte, plural y participativa, que pugna por el desarrollo sustentable de la Industria Aérea en México.</a:t>
            </a:r>
            <a:endParaRPr sz="1400" dirty="0">
              <a:solidFill>
                <a:schemeClr val="tx1">
                  <a:lumMod val="75000"/>
                  <a:lumOff val="25000"/>
                </a:schemeClr>
              </a:solidFill>
              <a:ea typeface="Lato"/>
              <a:cs typeface="Lato"/>
              <a:sym typeface="Lato"/>
            </a:endParaRPr>
          </a:p>
        </p:txBody>
      </p:sp>
      <p:sp>
        <p:nvSpPr>
          <p:cNvPr id="8" name="27 Rectángulo">
            <a:extLst>
              <a:ext uri="{FF2B5EF4-FFF2-40B4-BE49-F238E27FC236}">
                <a16:creationId xmlns:a16="http://schemas.microsoft.com/office/drawing/2014/main" xmlns="" id="{538DCD20-3A4A-4884-B423-82794869492D}"/>
              </a:ext>
            </a:extLst>
          </p:cNvPr>
          <p:cNvSpPr/>
          <p:nvPr/>
        </p:nvSpPr>
        <p:spPr>
          <a:xfrm>
            <a:off x="4932040" y="2802934"/>
            <a:ext cx="3807296" cy="2108206"/>
          </a:xfrm>
          <a:prstGeom prst="rect">
            <a:avLst/>
          </a:prstGeom>
        </p:spPr>
        <p:txBody>
          <a:bodyPr wrap="square">
            <a:spAutoFit/>
          </a:bodyPr>
          <a:lstStyle/>
          <a:p>
            <a:pPr algn="r">
              <a:lnSpc>
                <a:spcPct val="150000"/>
              </a:lnSpc>
              <a:spcBef>
                <a:spcPts val="450"/>
              </a:spcBef>
            </a:pPr>
            <a:r>
              <a:rPr lang="es-MX" sz="1600" b="1" dirty="0">
                <a:solidFill>
                  <a:srgbClr val="002060"/>
                </a:solidFill>
                <a:ea typeface="Lato"/>
                <a:cs typeface="Lato"/>
                <a:sym typeface="Lato"/>
              </a:rPr>
              <a:t>¿Quiénes son nuestros afiliados?</a:t>
            </a:r>
            <a:endParaRPr lang="es-MX" sz="1400" b="1" dirty="0">
              <a:solidFill>
                <a:srgbClr val="002060"/>
              </a:solidFill>
              <a:ea typeface="Lato"/>
              <a:cs typeface="Lato"/>
              <a:sym typeface="Lato"/>
            </a:endParaRPr>
          </a:p>
          <a:p>
            <a:pPr algn="just">
              <a:lnSpc>
                <a:spcPct val="150000"/>
              </a:lnSpc>
              <a:spcBef>
                <a:spcPts val="450"/>
              </a:spcBef>
            </a:pPr>
            <a:r>
              <a:rPr lang="es-MX" sz="1400" dirty="0">
                <a:solidFill>
                  <a:schemeClr val="tx1">
                    <a:lumMod val="75000"/>
                    <a:lumOff val="25000"/>
                  </a:schemeClr>
                </a:solidFill>
                <a:ea typeface="Lato"/>
                <a:cs typeface="Lato"/>
                <a:sym typeface="Lato"/>
              </a:rPr>
              <a:t>La CANAERO esta integrada por más de 60 miembros, representando segmentos de la industria como Aerolíneas nacionales e internacionales, empresas cargueras, taxis aéreos y prestadores de servicios en México.</a:t>
            </a:r>
            <a:endParaRPr lang="es-MX" sz="1400" dirty="0">
              <a:solidFill>
                <a:schemeClr val="tx1">
                  <a:lumMod val="75000"/>
                  <a:lumOff val="25000"/>
                </a:schemeClr>
              </a:solidFill>
            </a:endParaRPr>
          </a:p>
        </p:txBody>
      </p:sp>
    </p:spTree>
    <p:extLst>
      <p:ext uri="{BB962C8B-B14F-4D97-AF65-F5344CB8AC3E}">
        <p14:creationId xmlns:p14="http://schemas.microsoft.com/office/powerpoint/2010/main" val="4171490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1451" y="0"/>
            <a:ext cx="1837158" cy="141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4">
            <a:extLst>
              <a:ext uri="{FF2B5EF4-FFF2-40B4-BE49-F238E27FC236}">
                <a16:creationId xmlns:a16="http://schemas.microsoft.com/office/drawing/2014/main" xmlns="" id="{EFCB7286-8ABD-4196-AF09-BF34FC3FF4FD}"/>
              </a:ext>
            </a:extLst>
          </p:cNvPr>
          <p:cNvGrpSpPr/>
          <p:nvPr/>
        </p:nvGrpSpPr>
        <p:grpSpPr>
          <a:xfrm>
            <a:off x="755577" y="792088"/>
            <a:ext cx="7128791" cy="4371950"/>
            <a:chOff x="0" y="843558"/>
            <a:chExt cx="6456530" cy="4231687"/>
          </a:xfrm>
        </p:grpSpPr>
        <p:pic>
          <p:nvPicPr>
            <p:cNvPr id="11" name="Picture 2">
              <a:extLst>
                <a:ext uri="{FF2B5EF4-FFF2-40B4-BE49-F238E27FC236}">
                  <a16:creationId xmlns:a16="http://schemas.microsoft.com/office/drawing/2014/main" xmlns="" id="{D89844F1-4092-4F88-9768-94A6F096C4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251" r="33871" b="53069"/>
            <a:stretch/>
          </p:blipFill>
          <p:spPr>
            <a:xfrm>
              <a:off x="0" y="843558"/>
              <a:ext cx="3542057" cy="4032448"/>
            </a:xfrm>
            <a:prstGeom prst="rect">
              <a:avLst/>
            </a:prstGeom>
          </p:spPr>
        </p:pic>
        <p:pic>
          <p:nvPicPr>
            <p:cNvPr id="12" name="Picture 8">
              <a:extLst>
                <a:ext uri="{FF2B5EF4-FFF2-40B4-BE49-F238E27FC236}">
                  <a16:creationId xmlns:a16="http://schemas.microsoft.com/office/drawing/2014/main" xmlns="" id="{75454667-2398-45BA-9443-BFA18BE4E8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251" t="47020" r="36004" b="2195"/>
            <a:stretch/>
          </p:blipFill>
          <p:spPr>
            <a:xfrm>
              <a:off x="3356991" y="982970"/>
              <a:ext cx="3099539" cy="4092275"/>
            </a:xfrm>
            <a:prstGeom prst="rect">
              <a:avLst/>
            </a:prstGeom>
          </p:spPr>
        </p:pic>
        <p:pic>
          <p:nvPicPr>
            <p:cNvPr id="13" name="Picture 9">
              <a:extLst>
                <a:ext uri="{FF2B5EF4-FFF2-40B4-BE49-F238E27FC236}">
                  <a16:creationId xmlns:a16="http://schemas.microsoft.com/office/drawing/2014/main" xmlns="" id="{6A842AD6-F972-4338-9300-F18D1495F1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251" t="44096" r="33871" b="53069"/>
            <a:stretch/>
          </p:blipFill>
          <p:spPr>
            <a:xfrm>
              <a:off x="0" y="4803998"/>
              <a:ext cx="3522218" cy="270029"/>
            </a:xfrm>
            <a:prstGeom prst="rect">
              <a:avLst/>
            </a:prstGeom>
          </p:spPr>
        </p:pic>
      </p:grpSp>
      <p:cxnSp>
        <p:nvCxnSpPr>
          <p:cNvPr id="4" name="3 Conector recto"/>
          <p:cNvCxnSpPr/>
          <p:nvPr/>
        </p:nvCxnSpPr>
        <p:spPr>
          <a:xfrm>
            <a:off x="611560" y="771550"/>
            <a:ext cx="6480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613153" y="309885"/>
            <a:ext cx="5893473" cy="461665"/>
          </a:xfrm>
          <a:prstGeom prst="rect">
            <a:avLst/>
          </a:prstGeom>
          <a:noFill/>
        </p:spPr>
        <p:txBody>
          <a:bodyPr wrap="none" rtlCol="0">
            <a:spAutoFit/>
          </a:bodyPr>
          <a:lstStyle/>
          <a:p>
            <a:r>
              <a:rPr lang="es-MX" sz="2400" b="1" i="1" kern="1400" spc="225" dirty="0">
                <a:solidFill>
                  <a:srgbClr val="002060"/>
                </a:solidFill>
              </a:rPr>
              <a:t>Cámara Nacional de Aerotransportes</a:t>
            </a:r>
            <a:endParaRPr lang="es-MX" sz="2400" b="1" i="1" kern="1400" spc="300" dirty="0">
              <a:solidFill>
                <a:srgbClr val="002060"/>
              </a:solidFill>
            </a:endParaRPr>
          </a:p>
        </p:txBody>
      </p:sp>
    </p:spTree>
    <p:extLst>
      <p:ext uri="{BB962C8B-B14F-4D97-AF65-F5344CB8AC3E}">
        <p14:creationId xmlns:p14="http://schemas.microsoft.com/office/powerpoint/2010/main" val="3342667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1451" y="0"/>
            <a:ext cx="1837158" cy="141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3 Conector recto"/>
          <p:cNvCxnSpPr/>
          <p:nvPr/>
        </p:nvCxnSpPr>
        <p:spPr>
          <a:xfrm>
            <a:off x="611560" y="771550"/>
            <a:ext cx="6480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613153" y="309885"/>
            <a:ext cx="4015458" cy="461665"/>
          </a:xfrm>
          <a:prstGeom prst="rect">
            <a:avLst/>
          </a:prstGeom>
          <a:noFill/>
        </p:spPr>
        <p:txBody>
          <a:bodyPr wrap="none" rtlCol="0">
            <a:spAutoFit/>
          </a:bodyPr>
          <a:lstStyle/>
          <a:p>
            <a:r>
              <a:rPr lang="es-MX" sz="2400" b="1" i="1" kern="1400" spc="225" dirty="0">
                <a:solidFill>
                  <a:srgbClr val="002060"/>
                </a:solidFill>
              </a:rPr>
              <a:t>Industria Aérea en cifras</a:t>
            </a:r>
          </a:p>
        </p:txBody>
      </p:sp>
      <p:pic>
        <p:nvPicPr>
          <p:cNvPr id="10" name="Imagen 7">
            <a:extLst>
              <a:ext uri="{FF2B5EF4-FFF2-40B4-BE49-F238E27FC236}">
                <a16:creationId xmlns:a16="http://schemas.microsoft.com/office/drawing/2014/main" xmlns="" id="{F0D59A06-8F8A-40B9-8A03-162A4E82B736}"/>
              </a:ext>
            </a:extLst>
          </p:cNvPr>
          <p:cNvPicPr>
            <a:picLocks noChangeAspect="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1483529" y="2933454"/>
            <a:ext cx="576783" cy="449619"/>
          </a:xfrm>
          <a:prstGeom prst="rect">
            <a:avLst/>
          </a:prstGeom>
        </p:spPr>
      </p:pic>
      <p:sp>
        <p:nvSpPr>
          <p:cNvPr id="11" name="6 Rectángulo">
            <a:extLst>
              <a:ext uri="{FF2B5EF4-FFF2-40B4-BE49-F238E27FC236}">
                <a16:creationId xmlns:a16="http://schemas.microsoft.com/office/drawing/2014/main" xmlns="" id="{C0F39CF1-7103-4FAD-B9B7-E73925C66EA2}"/>
              </a:ext>
            </a:extLst>
          </p:cNvPr>
          <p:cNvSpPr/>
          <p:nvPr/>
        </p:nvSpPr>
        <p:spPr>
          <a:xfrm>
            <a:off x="5276994" y="4132774"/>
            <a:ext cx="982961" cy="461665"/>
          </a:xfrm>
          <a:prstGeom prst="rect">
            <a:avLst/>
          </a:prstGeom>
        </p:spPr>
        <p:txBody>
          <a:bodyPr wrap="none">
            <a:spAutoFit/>
          </a:bodyPr>
          <a:lstStyle/>
          <a:p>
            <a:pPr algn="ctr"/>
            <a:r>
              <a:rPr lang="es-MX" sz="1350" b="1" dirty="0">
                <a:solidFill>
                  <a:schemeClr val="tx1">
                    <a:lumMod val="85000"/>
                    <a:lumOff val="15000"/>
                  </a:schemeClr>
                </a:solidFill>
                <a:latin typeface="Arial" panose="020B0604020202020204" pitchFamily="34" charset="0"/>
                <a:cs typeface="Arial" panose="020B0604020202020204" pitchFamily="34" charset="0"/>
              </a:rPr>
              <a:t>1.4 millón</a:t>
            </a:r>
          </a:p>
          <a:p>
            <a:pPr algn="ctr"/>
            <a:r>
              <a:rPr lang="es-MX" sz="1050" dirty="0">
                <a:solidFill>
                  <a:schemeClr val="tx1">
                    <a:lumMod val="85000"/>
                    <a:lumOff val="15000"/>
                  </a:schemeClr>
                </a:solidFill>
                <a:latin typeface="Arial" panose="020B0604020202020204" pitchFamily="34" charset="0"/>
                <a:cs typeface="Arial" panose="020B0604020202020204" pitchFamily="34" charset="0"/>
              </a:rPr>
              <a:t>Empleos</a:t>
            </a:r>
          </a:p>
        </p:txBody>
      </p:sp>
      <p:sp>
        <p:nvSpPr>
          <p:cNvPr id="12" name="7 Rectángulo">
            <a:extLst>
              <a:ext uri="{FF2B5EF4-FFF2-40B4-BE49-F238E27FC236}">
                <a16:creationId xmlns:a16="http://schemas.microsoft.com/office/drawing/2014/main" xmlns="" id="{865B3BA5-9850-4D34-AD83-C40179637082}"/>
              </a:ext>
            </a:extLst>
          </p:cNvPr>
          <p:cNvSpPr/>
          <p:nvPr/>
        </p:nvSpPr>
        <p:spPr>
          <a:xfrm>
            <a:off x="5355627" y="1676386"/>
            <a:ext cx="1099981" cy="461665"/>
          </a:xfrm>
          <a:prstGeom prst="rect">
            <a:avLst/>
          </a:prstGeom>
        </p:spPr>
        <p:txBody>
          <a:bodyPr wrap="none">
            <a:spAutoFit/>
          </a:bodyPr>
          <a:lstStyle/>
          <a:p>
            <a:pPr algn="ctr"/>
            <a:r>
              <a:rPr lang="es-MX" sz="1350" b="1" dirty="0">
                <a:solidFill>
                  <a:schemeClr val="tx1">
                    <a:lumMod val="85000"/>
                    <a:lumOff val="15000"/>
                  </a:schemeClr>
                </a:solidFill>
                <a:latin typeface="Arial" panose="020B0604020202020204" pitchFamily="34" charset="0"/>
                <a:cs typeface="Arial" panose="020B0604020202020204" pitchFamily="34" charset="0"/>
              </a:rPr>
              <a:t>363</a:t>
            </a:r>
          </a:p>
          <a:p>
            <a:pPr algn="ctr"/>
            <a:r>
              <a:rPr lang="es-MX" sz="1050" dirty="0">
                <a:solidFill>
                  <a:schemeClr val="tx1">
                    <a:lumMod val="85000"/>
                    <a:lumOff val="15000"/>
                  </a:schemeClr>
                </a:solidFill>
                <a:latin typeface="Arial" panose="020B0604020202020204" pitchFamily="34" charset="0"/>
                <a:cs typeface="Arial" panose="020B0604020202020204" pitchFamily="34" charset="0"/>
              </a:rPr>
              <a:t>Flota comercial</a:t>
            </a:r>
          </a:p>
        </p:txBody>
      </p:sp>
      <p:sp>
        <p:nvSpPr>
          <p:cNvPr id="13" name="8 Rectángulo">
            <a:extLst>
              <a:ext uri="{FF2B5EF4-FFF2-40B4-BE49-F238E27FC236}">
                <a16:creationId xmlns:a16="http://schemas.microsoft.com/office/drawing/2014/main" xmlns="" id="{9E2395B6-3C98-4F5E-B888-2E802C572600}"/>
              </a:ext>
            </a:extLst>
          </p:cNvPr>
          <p:cNvSpPr/>
          <p:nvPr/>
        </p:nvSpPr>
        <p:spPr>
          <a:xfrm>
            <a:off x="1630184" y="1670743"/>
            <a:ext cx="920445" cy="461665"/>
          </a:xfrm>
          <a:prstGeom prst="rect">
            <a:avLst/>
          </a:prstGeom>
        </p:spPr>
        <p:txBody>
          <a:bodyPr wrap="none">
            <a:spAutoFit/>
          </a:bodyPr>
          <a:lstStyle/>
          <a:p>
            <a:pPr algn="ctr"/>
            <a:r>
              <a:rPr lang="es-MX" sz="1350" b="1">
                <a:solidFill>
                  <a:schemeClr val="tx1">
                    <a:lumMod val="85000"/>
                    <a:lumOff val="15000"/>
                  </a:schemeClr>
                </a:solidFill>
                <a:latin typeface="Arial" panose="020B0604020202020204" pitchFamily="34" charset="0"/>
                <a:cs typeface="Arial" panose="020B0604020202020204" pitchFamily="34" charset="0"/>
              </a:rPr>
              <a:t>76 </a:t>
            </a:r>
          </a:p>
          <a:p>
            <a:pPr algn="ctr"/>
            <a:r>
              <a:rPr lang="es-MX" sz="1050" dirty="0">
                <a:solidFill>
                  <a:schemeClr val="tx1">
                    <a:lumMod val="85000"/>
                    <a:lumOff val="15000"/>
                  </a:schemeClr>
                </a:solidFill>
                <a:latin typeface="Arial" panose="020B0604020202020204" pitchFamily="34" charset="0"/>
                <a:cs typeface="Arial" panose="020B0604020202020204" pitchFamily="34" charset="0"/>
              </a:rPr>
              <a:t>Aeropuertos</a:t>
            </a:r>
          </a:p>
        </p:txBody>
      </p:sp>
      <p:sp>
        <p:nvSpPr>
          <p:cNvPr id="14" name="9 Rectángulo">
            <a:extLst>
              <a:ext uri="{FF2B5EF4-FFF2-40B4-BE49-F238E27FC236}">
                <a16:creationId xmlns:a16="http://schemas.microsoft.com/office/drawing/2014/main" xmlns="" id="{5474DA50-8DC4-4A0C-849C-22073598341E}"/>
              </a:ext>
            </a:extLst>
          </p:cNvPr>
          <p:cNvSpPr/>
          <p:nvPr/>
        </p:nvSpPr>
        <p:spPr>
          <a:xfrm>
            <a:off x="3515678" y="1676386"/>
            <a:ext cx="830677" cy="461665"/>
          </a:xfrm>
          <a:prstGeom prst="rect">
            <a:avLst/>
          </a:prstGeom>
        </p:spPr>
        <p:txBody>
          <a:bodyPr wrap="none">
            <a:spAutoFit/>
          </a:bodyPr>
          <a:lstStyle/>
          <a:p>
            <a:pPr algn="ctr"/>
            <a:r>
              <a:rPr lang="es-MX" sz="1350" b="1" dirty="0">
                <a:solidFill>
                  <a:schemeClr val="tx1">
                    <a:lumMod val="85000"/>
                    <a:lumOff val="15000"/>
                  </a:schemeClr>
                </a:solidFill>
                <a:latin typeface="Arial" panose="020B0604020202020204" pitchFamily="34" charset="0"/>
                <a:cs typeface="Arial" panose="020B0604020202020204" pitchFamily="34" charset="0"/>
              </a:rPr>
              <a:t>72 </a:t>
            </a:r>
          </a:p>
          <a:p>
            <a:pPr algn="ctr"/>
            <a:r>
              <a:rPr lang="es-MX" sz="1050" dirty="0">
                <a:solidFill>
                  <a:schemeClr val="tx1">
                    <a:lumMod val="85000"/>
                    <a:lumOff val="15000"/>
                  </a:schemeClr>
                </a:solidFill>
                <a:latin typeface="Arial" panose="020B0604020202020204" pitchFamily="34" charset="0"/>
                <a:cs typeface="Arial" panose="020B0604020202020204" pitchFamily="34" charset="0"/>
              </a:rPr>
              <a:t>Aerolíneas</a:t>
            </a:r>
          </a:p>
        </p:txBody>
      </p:sp>
      <p:sp>
        <p:nvSpPr>
          <p:cNvPr id="15" name="10 Rectángulo">
            <a:extLst>
              <a:ext uri="{FF2B5EF4-FFF2-40B4-BE49-F238E27FC236}">
                <a16:creationId xmlns:a16="http://schemas.microsoft.com/office/drawing/2014/main" xmlns="" id="{D6C4086F-D805-43CF-8104-7B85E9A82B22}"/>
              </a:ext>
            </a:extLst>
          </p:cNvPr>
          <p:cNvSpPr/>
          <p:nvPr/>
        </p:nvSpPr>
        <p:spPr>
          <a:xfrm>
            <a:off x="6549122" y="3211923"/>
            <a:ext cx="1582484" cy="784830"/>
          </a:xfrm>
          <a:prstGeom prst="rect">
            <a:avLst/>
          </a:prstGeom>
        </p:spPr>
        <p:txBody>
          <a:bodyPr wrap="none">
            <a:spAutoFit/>
          </a:bodyPr>
          <a:lstStyle/>
          <a:p>
            <a:pPr algn="ctr"/>
            <a:r>
              <a:rPr lang="es-MX" sz="1050" b="1" dirty="0">
                <a:solidFill>
                  <a:schemeClr val="tx1">
                    <a:lumMod val="85000"/>
                    <a:lumOff val="15000"/>
                  </a:schemeClr>
                </a:solidFill>
                <a:latin typeface="Arial" panose="020B0604020202020204" pitchFamily="34" charset="0"/>
                <a:cs typeface="Arial" panose="020B0604020202020204" pitchFamily="34" charset="0"/>
              </a:rPr>
              <a:t>Más de </a:t>
            </a:r>
          </a:p>
          <a:p>
            <a:pPr algn="ctr"/>
            <a:r>
              <a:rPr lang="es-MX" sz="1050" b="1" dirty="0">
                <a:solidFill>
                  <a:schemeClr val="tx1">
                    <a:lumMod val="85000"/>
                    <a:lumOff val="15000"/>
                  </a:schemeClr>
                </a:solidFill>
                <a:latin typeface="Arial" panose="020B0604020202020204" pitchFamily="34" charset="0"/>
                <a:cs typeface="Arial" panose="020B0604020202020204" pitchFamily="34" charset="0"/>
              </a:rPr>
              <a:t>$</a:t>
            </a:r>
            <a:r>
              <a:rPr lang="es-MX" sz="1350" b="1" dirty="0">
                <a:solidFill>
                  <a:schemeClr val="tx1">
                    <a:lumMod val="85000"/>
                    <a:lumOff val="15000"/>
                  </a:schemeClr>
                </a:solidFill>
                <a:latin typeface="Arial" panose="020B0604020202020204" pitchFamily="34" charset="0"/>
                <a:cs typeface="Arial" panose="020B0604020202020204" pitchFamily="34" charset="0"/>
              </a:rPr>
              <a:t>17.8 mil M. USD</a:t>
            </a:r>
          </a:p>
          <a:p>
            <a:pPr algn="ctr"/>
            <a:r>
              <a:rPr lang="es-MX" sz="1050" dirty="0">
                <a:solidFill>
                  <a:schemeClr val="tx1">
                    <a:lumMod val="85000"/>
                    <a:lumOff val="15000"/>
                  </a:schemeClr>
                </a:solidFill>
                <a:latin typeface="Arial" panose="020B0604020202020204" pitchFamily="34" charset="0"/>
                <a:cs typeface="Arial" panose="020B0604020202020204" pitchFamily="34" charset="0"/>
              </a:rPr>
              <a:t>Gasto de visitantes</a:t>
            </a:r>
          </a:p>
          <a:p>
            <a:pPr algn="ctr"/>
            <a:r>
              <a:rPr lang="es-MX" sz="1050" dirty="0">
                <a:solidFill>
                  <a:schemeClr val="tx1">
                    <a:lumMod val="85000"/>
                    <a:lumOff val="15000"/>
                  </a:schemeClr>
                </a:solidFill>
                <a:latin typeface="Arial" panose="020B0604020202020204" pitchFamily="34" charset="0"/>
                <a:cs typeface="Arial" panose="020B0604020202020204" pitchFamily="34" charset="0"/>
              </a:rPr>
              <a:t> internacionales aéreos</a:t>
            </a:r>
          </a:p>
        </p:txBody>
      </p:sp>
      <p:sp>
        <p:nvSpPr>
          <p:cNvPr id="16" name="11 Rectángulo">
            <a:extLst>
              <a:ext uri="{FF2B5EF4-FFF2-40B4-BE49-F238E27FC236}">
                <a16:creationId xmlns:a16="http://schemas.microsoft.com/office/drawing/2014/main" xmlns="" id="{B65901A5-47EC-4E1D-8A45-4CAE5DD1259C}"/>
              </a:ext>
            </a:extLst>
          </p:cNvPr>
          <p:cNvSpPr/>
          <p:nvPr/>
        </p:nvSpPr>
        <p:spPr>
          <a:xfrm>
            <a:off x="1155684" y="3383075"/>
            <a:ext cx="1313181" cy="461665"/>
          </a:xfrm>
          <a:prstGeom prst="rect">
            <a:avLst/>
          </a:prstGeom>
        </p:spPr>
        <p:txBody>
          <a:bodyPr wrap="none">
            <a:spAutoFit/>
          </a:bodyPr>
          <a:lstStyle/>
          <a:p>
            <a:pPr algn="ctr"/>
            <a:r>
              <a:rPr lang="es-MX" sz="1050" b="1" dirty="0">
                <a:solidFill>
                  <a:schemeClr val="tx1">
                    <a:lumMod val="85000"/>
                    <a:lumOff val="15000"/>
                  </a:schemeClr>
                </a:solidFill>
                <a:latin typeface="Arial" panose="020B0604020202020204" pitchFamily="34" charset="0"/>
                <a:cs typeface="Arial" panose="020B0604020202020204" pitchFamily="34" charset="0"/>
              </a:rPr>
              <a:t>Más de </a:t>
            </a:r>
            <a:r>
              <a:rPr lang="es-MX" sz="1350" b="1" dirty="0">
                <a:solidFill>
                  <a:schemeClr val="tx1">
                    <a:lumMod val="85000"/>
                    <a:lumOff val="15000"/>
                  </a:schemeClr>
                </a:solidFill>
                <a:latin typeface="Arial" panose="020B0604020202020204" pitchFamily="34" charset="0"/>
                <a:cs typeface="Arial" panose="020B0604020202020204" pitchFamily="34" charset="0"/>
              </a:rPr>
              <a:t>264 mil </a:t>
            </a:r>
          </a:p>
          <a:p>
            <a:pPr algn="ctr"/>
            <a:r>
              <a:rPr lang="es-MX" sz="1050" dirty="0">
                <a:solidFill>
                  <a:schemeClr val="tx1">
                    <a:lumMod val="85000"/>
                    <a:lumOff val="15000"/>
                  </a:schemeClr>
                </a:solidFill>
                <a:latin typeface="Arial" panose="020B0604020202020204" pitchFamily="34" charset="0"/>
                <a:cs typeface="Arial" panose="020B0604020202020204" pitchFamily="34" charset="0"/>
              </a:rPr>
              <a:t>Pasajeros diarios </a:t>
            </a:r>
          </a:p>
        </p:txBody>
      </p:sp>
      <p:pic>
        <p:nvPicPr>
          <p:cNvPr id="17" name="Picture 12" descr="Resultado de imagen para icono billete">
            <a:extLst>
              <a:ext uri="{FF2B5EF4-FFF2-40B4-BE49-F238E27FC236}">
                <a16:creationId xmlns:a16="http://schemas.microsoft.com/office/drawing/2014/main" xmlns="" id="{42BBCE73-D686-4D2D-BE97-A395820A6497}"/>
              </a:ext>
            </a:extLst>
          </p:cNvPr>
          <p:cNvPicPr>
            <a:picLocks noChangeAspect="1" noChangeArrowheads="1"/>
          </p:cNvPicPr>
          <p:nvPr/>
        </p:nvPicPr>
        <p:blipFill>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627044">
            <a:off x="7073001" y="2765936"/>
            <a:ext cx="439491" cy="488324"/>
          </a:xfrm>
          <a:prstGeom prst="rect">
            <a:avLst/>
          </a:prstGeom>
          <a:noFill/>
          <a:extLst>
            <a:ext uri="{909E8E84-426E-40DD-AFC4-6F175D3DCCD1}">
              <a14:hiddenFill xmlns:a14="http://schemas.microsoft.com/office/drawing/2010/main">
                <a:solidFill>
                  <a:srgbClr val="FFFFFF"/>
                </a:solidFill>
              </a14:hiddenFill>
            </a:ext>
          </a:extLst>
        </p:spPr>
      </p:pic>
      <p:sp>
        <p:nvSpPr>
          <p:cNvPr id="18" name="13 Rectángulo">
            <a:extLst>
              <a:ext uri="{FF2B5EF4-FFF2-40B4-BE49-F238E27FC236}">
                <a16:creationId xmlns:a16="http://schemas.microsoft.com/office/drawing/2014/main" xmlns="" id="{AC2E8AD7-C08A-491D-9B56-3EF565BC0E5C}"/>
              </a:ext>
            </a:extLst>
          </p:cNvPr>
          <p:cNvSpPr/>
          <p:nvPr/>
        </p:nvSpPr>
        <p:spPr>
          <a:xfrm>
            <a:off x="2538021" y="4111430"/>
            <a:ext cx="1273105" cy="669414"/>
          </a:xfrm>
          <a:prstGeom prst="rect">
            <a:avLst/>
          </a:prstGeom>
        </p:spPr>
        <p:txBody>
          <a:bodyPr wrap="none">
            <a:spAutoFit/>
          </a:bodyPr>
          <a:lstStyle/>
          <a:p>
            <a:pPr algn="ctr"/>
            <a:r>
              <a:rPr lang="es-MX" sz="1050" b="1" dirty="0">
                <a:solidFill>
                  <a:schemeClr val="tx1">
                    <a:lumMod val="85000"/>
                    <a:lumOff val="15000"/>
                  </a:schemeClr>
                </a:solidFill>
                <a:latin typeface="Arial" panose="020B0604020202020204" pitchFamily="34" charset="0"/>
                <a:cs typeface="Arial" panose="020B0604020202020204" pitchFamily="34" charset="0"/>
              </a:rPr>
              <a:t>Cerca de </a:t>
            </a:r>
            <a:r>
              <a:rPr lang="es-MX" sz="1350" b="1" dirty="0">
                <a:solidFill>
                  <a:schemeClr val="tx1">
                    <a:lumMod val="85000"/>
                    <a:lumOff val="15000"/>
                  </a:schemeClr>
                </a:solidFill>
                <a:latin typeface="Arial" panose="020B0604020202020204" pitchFamily="34" charset="0"/>
                <a:cs typeface="Arial" panose="020B0604020202020204" pitchFamily="34" charset="0"/>
              </a:rPr>
              <a:t>2,274 </a:t>
            </a:r>
          </a:p>
          <a:p>
            <a:pPr algn="ctr"/>
            <a:r>
              <a:rPr lang="es-MX" sz="1350" b="1" dirty="0">
                <a:solidFill>
                  <a:schemeClr val="tx1">
                    <a:lumMod val="85000"/>
                    <a:lumOff val="15000"/>
                  </a:schemeClr>
                </a:solidFill>
                <a:latin typeface="Arial" panose="020B0604020202020204" pitchFamily="34" charset="0"/>
                <a:cs typeface="Arial" panose="020B0604020202020204" pitchFamily="34" charset="0"/>
              </a:rPr>
              <a:t>Toneladas</a:t>
            </a:r>
          </a:p>
          <a:p>
            <a:pPr algn="ctr"/>
            <a:r>
              <a:rPr lang="es-MX" sz="1050" dirty="0">
                <a:solidFill>
                  <a:schemeClr val="tx1">
                    <a:lumMod val="85000"/>
                    <a:lumOff val="15000"/>
                  </a:schemeClr>
                </a:solidFill>
                <a:latin typeface="Arial" panose="020B0604020202020204" pitchFamily="34" charset="0"/>
                <a:cs typeface="Arial" panose="020B0604020202020204" pitchFamily="34" charset="0"/>
              </a:rPr>
              <a:t>Carga diario</a:t>
            </a:r>
          </a:p>
        </p:txBody>
      </p:sp>
      <p:sp>
        <p:nvSpPr>
          <p:cNvPr id="19" name="14 Rectángulo">
            <a:extLst>
              <a:ext uri="{FF2B5EF4-FFF2-40B4-BE49-F238E27FC236}">
                <a16:creationId xmlns:a16="http://schemas.microsoft.com/office/drawing/2014/main" xmlns="" id="{13486E4C-1283-47DD-988B-FCCDD6915D83}"/>
              </a:ext>
            </a:extLst>
          </p:cNvPr>
          <p:cNvSpPr/>
          <p:nvPr/>
        </p:nvSpPr>
        <p:spPr>
          <a:xfrm>
            <a:off x="7317214" y="1676386"/>
            <a:ext cx="670376" cy="461665"/>
          </a:xfrm>
          <a:prstGeom prst="rect">
            <a:avLst/>
          </a:prstGeom>
        </p:spPr>
        <p:txBody>
          <a:bodyPr wrap="none">
            <a:spAutoFit/>
          </a:bodyPr>
          <a:lstStyle/>
          <a:p>
            <a:pPr algn="ctr"/>
            <a:r>
              <a:rPr lang="es-MX" sz="1350" b="1" dirty="0">
                <a:solidFill>
                  <a:schemeClr val="tx1">
                    <a:lumMod val="85000"/>
                    <a:lumOff val="15000"/>
                  </a:schemeClr>
                </a:solidFill>
                <a:latin typeface="Arial" panose="020B0604020202020204" pitchFamily="34" charset="0"/>
                <a:cs typeface="Arial" panose="020B0604020202020204" pitchFamily="34" charset="0"/>
              </a:rPr>
              <a:t> +800 </a:t>
            </a:r>
          </a:p>
          <a:p>
            <a:pPr algn="ctr"/>
            <a:r>
              <a:rPr lang="es-MX" sz="1050" dirty="0">
                <a:solidFill>
                  <a:schemeClr val="tx1">
                    <a:lumMod val="85000"/>
                    <a:lumOff val="15000"/>
                  </a:schemeClr>
                </a:solidFill>
                <a:latin typeface="Arial" panose="020B0604020202020204" pitchFamily="34" charset="0"/>
                <a:cs typeface="Arial" panose="020B0604020202020204" pitchFamily="34" charset="0"/>
              </a:rPr>
              <a:t>Rutas</a:t>
            </a:r>
          </a:p>
        </p:txBody>
      </p:sp>
      <p:pic>
        <p:nvPicPr>
          <p:cNvPr id="20" name="Picture 4" descr="Resultado de imagen para icon airports">
            <a:extLst>
              <a:ext uri="{FF2B5EF4-FFF2-40B4-BE49-F238E27FC236}">
                <a16:creationId xmlns:a16="http://schemas.microsoft.com/office/drawing/2014/main" xmlns="" id="{8E360877-0075-4143-8648-05831E5D000F}"/>
              </a:ext>
            </a:extLst>
          </p:cNvPr>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69618" y="1611730"/>
            <a:ext cx="539982" cy="5999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Resultado de imagen para icon airlines">
            <a:extLst>
              <a:ext uri="{FF2B5EF4-FFF2-40B4-BE49-F238E27FC236}">
                <a16:creationId xmlns:a16="http://schemas.microsoft.com/office/drawing/2014/main" xmlns="" id="{9E26F8A4-31A4-46BC-9EF5-B820BDDF6257}"/>
              </a:ext>
            </a:extLst>
          </p:cNvPr>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99028" y="1634971"/>
            <a:ext cx="497209" cy="552455"/>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6">
            <a:extLst>
              <a:ext uri="{FF2B5EF4-FFF2-40B4-BE49-F238E27FC236}">
                <a16:creationId xmlns:a16="http://schemas.microsoft.com/office/drawing/2014/main" xmlns="" id="{5F536CEF-AE53-4B48-AD81-31C547995173}"/>
              </a:ext>
            </a:extLst>
          </p:cNvPr>
          <p:cNvPicPr>
            <a:picLocks noChangeAspect="1"/>
          </p:cNvPicPr>
          <p:nvPr/>
        </p:nvPicPr>
        <p:blipFill>
          <a:blip r:embed="rId9">
            <a:duotone>
              <a:schemeClr val="accent5">
                <a:shade val="45000"/>
                <a:satMod val="135000"/>
              </a:schemeClr>
              <a:prstClr val="white"/>
            </a:duotone>
            <a:extLst>
              <a:ext uri="{BEBA8EAE-BF5A-486C-A8C5-ECC9F3942E4B}">
                <a14:imgProps xmlns:a14="http://schemas.microsoft.com/office/drawing/2010/main">
                  <a14:imgLayer r:embed="rId10">
                    <a14:imgEffect>
                      <a14:brightnessContrast bright="-100000" contrast="100000"/>
                    </a14:imgEffect>
                  </a14:imgLayer>
                </a14:imgProps>
              </a:ext>
            </a:extLst>
          </a:blip>
          <a:stretch>
            <a:fillRect/>
          </a:stretch>
        </p:blipFill>
        <p:spPr>
          <a:xfrm>
            <a:off x="6925072" y="1617955"/>
            <a:ext cx="490625" cy="507371"/>
          </a:xfrm>
          <a:prstGeom prst="rect">
            <a:avLst/>
          </a:prstGeom>
        </p:spPr>
      </p:pic>
      <p:pic>
        <p:nvPicPr>
          <p:cNvPr id="23" name="Picture 2" descr="Resultado de imagen para icon airplane">
            <a:extLst>
              <a:ext uri="{FF2B5EF4-FFF2-40B4-BE49-F238E27FC236}">
                <a16:creationId xmlns:a16="http://schemas.microsoft.com/office/drawing/2014/main" xmlns="" id="{4DCCC355-D4C2-41E9-AD4C-59B4F6ECE7C5}"/>
              </a:ext>
            </a:extLst>
          </p:cNvPr>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44179" y="1735302"/>
            <a:ext cx="565745" cy="3441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Resultado de imagen para icon case job">
            <a:extLst>
              <a:ext uri="{FF2B5EF4-FFF2-40B4-BE49-F238E27FC236}">
                <a16:creationId xmlns:a16="http://schemas.microsoft.com/office/drawing/2014/main" xmlns="" id="{1BC0A238-17AB-450E-86AB-0C176A045948}"/>
              </a:ext>
            </a:extLst>
          </p:cNvPr>
          <p:cNvPicPr>
            <a:picLocks noChangeAspect="1" noChangeArrowheads="1"/>
          </p:cNvPicPr>
          <p:nvPr/>
        </p:nvPicPr>
        <p:blipFill>
          <a:blip r:embed="rId1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588903" y="3772732"/>
            <a:ext cx="379102" cy="42122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Resultado de imagen para icon box">
            <a:extLst>
              <a:ext uri="{FF2B5EF4-FFF2-40B4-BE49-F238E27FC236}">
                <a16:creationId xmlns:a16="http://schemas.microsoft.com/office/drawing/2014/main" xmlns="" id="{245CACF6-0C3F-4BFB-87D4-2D02679D3838}"/>
              </a:ext>
            </a:extLst>
          </p:cNvPr>
          <p:cNvPicPr>
            <a:picLocks noChangeAspect="1" noChangeArrowheads="1"/>
          </p:cNvPicPr>
          <p:nvPr/>
        </p:nvPicPr>
        <p:blipFill rotWithShape="1">
          <a:blip r:embed="rId13" cstate="print">
            <a:duotone>
              <a:prstClr val="black"/>
              <a:schemeClr val="accent5">
                <a:tint val="45000"/>
                <a:satMod val="400000"/>
              </a:schemeClr>
            </a:duotone>
            <a:extLst>
              <a:ext uri="{28A0092B-C50C-407E-A947-70E740481C1C}">
                <a14:useLocalDpi xmlns:a14="http://schemas.microsoft.com/office/drawing/2010/main" val="0"/>
              </a:ext>
            </a:extLst>
          </a:blip>
          <a:srcRect l="29546" t="24376" r="26012" b="22918"/>
          <a:stretch/>
        </p:blipFill>
        <p:spPr bwMode="auto">
          <a:xfrm>
            <a:off x="2940919" y="3724000"/>
            <a:ext cx="507671" cy="501167"/>
          </a:xfrm>
          <a:prstGeom prst="rect">
            <a:avLst/>
          </a:prstGeom>
          <a:noFill/>
          <a:extLst>
            <a:ext uri="{909E8E84-426E-40DD-AFC4-6F175D3DCCD1}">
              <a14:hiddenFill xmlns:a14="http://schemas.microsoft.com/office/drawing/2010/main">
                <a:solidFill>
                  <a:srgbClr val="FFFFFF"/>
                </a:solidFill>
              </a14:hiddenFill>
            </a:ext>
          </a:extLst>
        </p:spPr>
      </p:pic>
      <p:sp>
        <p:nvSpPr>
          <p:cNvPr id="26" name="23 Rectángulo">
            <a:extLst>
              <a:ext uri="{FF2B5EF4-FFF2-40B4-BE49-F238E27FC236}">
                <a16:creationId xmlns:a16="http://schemas.microsoft.com/office/drawing/2014/main" xmlns="" id="{E148786A-5AE7-4683-8E73-7263ED9BCBE8}"/>
              </a:ext>
            </a:extLst>
          </p:cNvPr>
          <p:cNvSpPr/>
          <p:nvPr/>
        </p:nvSpPr>
        <p:spPr>
          <a:xfrm>
            <a:off x="4525376" y="3129493"/>
            <a:ext cx="607602" cy="323165"/>
          </a:xfrm>
          <a:prstGeom prst="rect">
            <a:avLst/>
          </a:prstGeom>
        </p:spPr>
        <p:txBody>
          <a:bodyPr wrap="none">
            <a:spAutoFit/>
          </a:bodyPr>
          <a:lstStyle/>
          <a:p>
            <a:pPr algn="ctr"/>
            <a:r>
              <a:rPr lang="es-MX" sz="1500" b="1" dirty="0">
                <a:solidFill>
                  <a:srgbClr val="273E41"/>
                </a:solidFill>
                <a:latin typeface="Arial" panose="020B0604020202020204" pitchFamily="34" charset="0"/>
                <a:cs typeface="Arial" panose="020B0604020202020204" pitchFamily="34" charset="0"/>
              </a:rPr>
              <a:t>P I B</a:t>
            </a:r>
          </a:p>
        </p:txBody>
      </p:sp>
      <p:sp>
        <p:nvSpPr>
          <p:cNvPr id="27" name="24 Rectángulo">
            <a:extLst>
              <a:ext uri="{FF2B5EF4-FFF2-40B4-BE49-F238E27FC236}">
                <a16:creationId xmlns:a16="http://schemas.microsoft.com/office/drawing/2014/main" xmlns="" id="{B6B2FEBC-4786-4080-A678-1849A2280EC8}"/>
              </a:ext>
            </a:extLst>
          </p:cNvPr>
          <p:cNvSpPr/>
          <p:nvPr/>
        </p:nvSpPr>
        <p:spPr>
          <a:xfrm>
            <a:off x="4274371" y="2841461"/>
            <a:ext cx="930615" cy="369332"/>
          </a:xfrm>
          <a:prstGeom prst="rect">
            <a:avLst/>
          </a:prstGeom>
        </p:spPr>
        <p:txBody>
          <a:bodyPr wrap="square">
            <a:spAutoFit/>
          </a:bodyPr>
          <a:lstStyle/>
          <a:p>
            <a:pPr algn="ctr"/>
            <a:r>
              <a:rPr lang="es-MX" b="1" dirty="0">
                <a:solidFill>
                  <a:srgbClr val="273E41"/>
                </a:solidFill>
                <a:latin typeface="Arial" panose="020B0604020202020204" pitchFamily="34" charset="0"/>
                <a:cs typeface="Arial" panose="020B0604020202020204" pitchFamily="34" charset="0"/>
              </a:rPr>
              <a:t>3</a:t>
            </a:r>
            <a:r>
              <a:rPr lang="es-MX" sz="1500" b="1" dirty="0">
                <a:solidFill>
                  <a:srgbClr val="273E41"/>
                </a:solidFill>
                <a:latin typeface="Arial" panose="020B0604020202020204" pitchFamily="34" charset="0"/>
                <a:cs typeface="Arial" panose="020B0604020202020204" pitchFamily="34" charset="0"/>
              </a:rPr>
              <a:t>%</a:t>
            </a:r>
            <a:r>
              <a:rPr lang="es-MX" b="1" dirty="0">
                <a:solidFill>
                  <a:srgbClr val="273E41"/>
                </a:solidFill>
                <a:latin typeface="Arial" panose="020B0604020202020204" pitchFamily="34" charset="0"/>
                <a:cs typeface="Arial" panose="020B0604020202020204" pitchFamily="34" charset="0"/>
              </a:rPr>
              <a:t> </a:t>
            </a:r>
          </a:p>
        </p:txBody>
      </p:sp>
      <p:pic>
        <p:nvPicPr>
          <p:cNvPr id="28" name="Picture 38">
            <a:extLst>
              <a:ext uri="{FF2B5EF4-FFF2-40B4-BE49-F238E27FC236}">
                <a16:creationId xmlns:a16="http://schemas.microsoft.com/office/drawing/2014/main" xmlns="" id="{318A33C3-020D-451E-807C-DC28A36885BD}"/>
              </a:ext>
            </a:extLst>
          </p:cNvPr>
          <p:cNvPicPr>
            <a:picLocks noChangeAspect="1"/>
          </p:cNvPicPr>
          <p:nvPr/>
        </p:nvPicPr>
        <p:blipFill>
          <a:blip r:embed="rId14"/>
          <a:stretch>
            <a:fillRect/>
          </a:stretch>
        </p:blipFill>
        <p:spPr>
          <a:xfrm>
            <a:off x="3764826" y="2841462"/>
            <a:ext cx="792088" cy="859262"/>
          </a:xfrm>
          <a:prstGeom prst="rect">
            <a:avLst/>
          </a:prstGeom>
        </p:spPr>
      </p:pic>
      <p:sp>
        <p:nvSpPr>
          <p:cNvPr id="29" name="Right Brace 39">
            <a:extLst>
              <a:ext uri="{FF2B5EF4-FFF2-40B4-BE49-F238E27FC236}">
                <a16:creationId xmlns:a16="http://schemas.microsoft.com/office/drawing/2014/main" xmlns="" id="{5D74A34E-2B80-4963-9C68-5C469791A830}"/>
              </a:ext>
            </a:extLst>
          </p:cNvPr>
          <p:cNvSpPr/>
          <p:nvPr/>
        </p:nvSpPr>
        <p:spPr>
          <a:xfrm rot="5400000">
            <a:off x="4358735" y="-1152269"/>
            <a:ext cx="385738" cy="7448039"/>
          </a:xfrm>
          <a:prstGeom prst="rightBrac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3632889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1451" y="0"/>
            <a:ext cx="1837158" cy="141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3 Conector recto"/>
          <p:cNvCxnSpPr/>
          <p:nvPr/>
        </p:nvCxnSpPr>
        <p:spPr>
          <a:xfrm>
            <a:off x="611560" y="771550"/>
            <a:ext cx="6480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613153" y="309885"/>
            <a:ext cx="3310586" cy="461665"/>
          </a:xfrm>
          <a:prstGeom prst="rect">
            <a:avLst/>
          </a:prstGeom>
          <a:noFill/>
        </p:spPr>
        <p:txBody>
          <a:bodyPr wrap="none" rtlCol="0">
            <a:spAutoFit/>
          </a:bodyPr>
          <a:lstStyle/>
          <a:p>
            <a:r>
              <a:rPr lang="es-MX" sz="2400" b="1" i="1" kern="1400" spc="225" dirty="0">
                <a:solidFill>
                  <a:srgbClr val="002060"/>
                </a:solidFill>
              </a:rPr>
              <a:t>Tráfico de Pasajeros</a:t>
            </a:r>
          </a:p>
        </p:txBody>
      </p:sp>
      <p:sp>
        <p:nvSpPr>
          <p:cNvPr id="30" name="Rectángulo 1">
            <a:extLst>
              <a:ext uri="{FF2B5EF4-FFF2-40B4-BE49-F238E27FC236}">
                <a16:creationId xmlns:a16="http://schemas.microsoft.com/office/drawing/2014/main" xmlns="" id="{FD8D7265-289C-413B-A7E0-510699F19CD0}"/>
              </a:ext>
            </a:extLst>
          </p:cNvPr>
          <p:cNvSpPr/>
          <p:nvPr/>
        </p:nvSpPr>
        <p:spPr>
          <a:xfrm>
            <a:off x="3995936" y="4948594"/>
            <a:ext cx="5092523" cy="215444"/>
          </a:xfrm>
          <a:prstGeom prst="rect">
            <a:avLst/>
          </a:prstGeom>
        </p:spPr>
        <p:txBody>
          <a:bodyPr wrap="square">
            <a:spAutoFit/>
          </a:bodyPr>
          <a:lstStyle/>
          <a:p>
            <a:pPr algn="r"/>
            <a:r>
              <a:rPr lang="es-MX" sz="800" dirty="0">
                <a:solidFill>
                  <a:schemeClr val="tx1">
                    <a:lumMod val="85000"/>
                    <a:lumOff val="15000"/>
                  </a:schemeClr>
                </a:solidFill>
                <a:latin typeface="Arial" panose="020B0604020202020204" pitchFamily="34" charset="0"/>
                <a:cs typeface="Arial" panose="020B0604020202020204" pitchFamily="34" charset="0"/>
              </a:rPr>
              <a:t>Fuente: DGAC</a:t>
            </a:r>
          </a:p>
        </p:txBody>
      </p:sp>
      <p:graphicFrame>
        <p:nvGraphicFramePr>
          <p:cNvPr id="31" name="1 Gráfico">
            <a:extLst>
              <a:ext uri="{FF2B5EF4-FFF2-40B4-BE49-F238E27FC236}">
                <a16:creationId xmlns:a16="http://schemas.microsoft.com/office/drawing/2014/main" xmlns="" id="{7CF728A2-A854-4276-AEE0-04D5DFF60AAC}"/>
              </a:ext>
            </a:extLst>
          </p:cNvPr>
          <p:cNvGraphicFramePr>
            <a:graphicFrameLocks/>
          </p:cNvGraphicFramePr>
          <p:nvPr>
            <p:extLst>
              <p:ext uri="{D42A27DB-BD31-4B8C-83A1-F6EECF244321}">
                <p14:modId xmlns:p14="http://schemas.microsoft.com/office/powerpoint/2010/main" val="694702261"/>
              </p:ext>
            </p:extLst>
          </p:nvPr>
        </p:nvGraphicFramePr>
        <p:xfrm>
          <a:off x="611560" y="786123"/>
          <a:ext cx="8136904" cy="42338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9176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1451" y="0"/>
            <a:ext cx="1837158" cy="141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3 Conector recto"/>
          <p:cNvCxnSpPr/>
          <p:nvPr/>
        </p:nvCxnSpPr>
        <p:spPr>
          <a:xfrm>
            <a:off x="611560" y="771550"/>
            <a:ext cx="6480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613153" y="309885"/>
            <a:ext cx="3486147" cy="461665"/>
          </a:xfrm>
          <a:prstGeom prst="rect">
            <a:avLst/>
          </a:prstGeom>
          <a:noFill/>
        </p:spPr>
        <p:txBody>
          <a:bodyPr wrap="none" rtlCol="0">
            <a:spAutoFit/>
          </a:bodyPr>
          <a:lstStyle/>
          <a:p>
            <a:r>
              <a:rPr lang="es-MX" sz="2400" b="1" i="1" kern="1400" spc="225" dirty="0">
                <a:solidFill>
                  <a:srgbClr val="002060"/>
                </a:solidFill>
              </a:rPr>
              <a:t>Movimiento de Carga</a:t>
            </a:r>
          </a:p>
        </p:txBody>
      </p:sp>
      <p:sp>
        <p:nvSpPr>
          <p:cNvPr id="30" name="Rectángulo 1">
            <a:extLst>
              <a:ext uri="{FF2B5EF4-FFF2-40B4-BE49-F238E27FC236}">
                <a16:creationId xmlns:a16="http://schemas.microsoft.com/office/drawing/2014/main" xmlns="" id="{FD8D7265-289C-413B-A7E0-510699F19CD0}"/>
              </a:ext>
            </a:extLst>
          </p:cNvPr>
          <p:cNvSpPr/>
          <p:nvPr/>
        </p:nvSpPr>
        <p:spPr>
          <a:xfrm>
            <a:off x="3995936" y="4948594"/>
            <a:ext cx="5092523" cy="215444"/>
          </a:xfrm>
          <a:prstGeom prst="rect">
            <a:avLst/>
          </a:prstGeom>
        </p:spPr>
        <p:txBody>
          <a:bodyPr wrap="square">
            <a:spAutoFit/>
          </a:bodyPr>
          <a:lstStyle/>
          <a:p>
            <a:pPr algn="r"/>
            <a:r>
              <a:rPr lang="es-MX" sz="800" dirty="0">
                <a:solidFill>
                  <a:schemeClr val="tx1">
                    <a:lumMod val="85000"/>
                    <a:lumOff val="15000"/>
                  </a:schemeClr>
                </a:solidFill>
                <a:latin typeface="Arial" panose="020B0604020202020204" pitchFamily="34" charset="0"/>
                <a:cs typeface="Arial" panose="020B0604020202020204" pitchFamily="34" charset="0"/>
              </a:rPr>
              <a:t>Fuente: DGAC</a:t>
            </a:r>
          </a:p>
        </p:txBody>
      </p:sp>
      <p:graphicFrame>
        <p:nvGraphicFramePr>
          <p:cNvPr id="8" name="1 Gráfico">
            <a:extLst>
              <a:ext uri="{FF2B5EF4-FFF2-40B4-BE49-F238E27FC236}">
                <a16:creationId xmlns:a16="http://schemas.microsoft.com/office/drawing/2014/main" xmlns="" id="{02192B23-B050-4A5F-9E9F-297371688404}"/>
              </a:ext>
            </a:extLst>
          </p:cNvPr>
          <p:cNvGraphicFramePr>
            <a:graphicFrameLocks/>
          </p:cNvGraphicFramePr>
          <p:nvPr>
            <p:extLst>
              <p:ext uri="{D42A27DB-BD31-4B8C-83A1-F6EECF244321}">
                <p14:modId xmlns:p14="http://schemas.microsoft.com/office/powerpoint/2010/main" val="2818948010"/>
              </p:ext>
            </p:extLst>
          </p:nvPr>
        </p:nvGraphicFramePr>
        <p:xfrm>
          <a:off x="611560" y="935152"/>
          <a:ext cx="8136904" cy="42288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879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1451" y="0"/>
            <a:ext cx="1837158" cy="141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3 Conector recto"/>
          <p:cNvCxnSpPr/>
          <p:nvPr/>
        </p:nvCxnSpPr>
        <p:spPr>
          <a:xfrm>
            <a:off x="611560" y="771550"/>
            <a:ext cx="6480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613153" y="309885"/>
            <a:ext cx="4024435" cy="461665"/>
          </a:xfrm>
          <a:prstGeom prst="rect">
            <a:avLst/>
          </a:prstGeom>
          <a:noFill/>
        </p:spPr>
        <p:txBody>
          <a:bodyPr wrap="none" rtlCol="0">
            <a:spAutoFit/>
          </a:bodyPr>
          <a:lstStyle/>
          <a:p>
            <a:r>
              <a:rPr lang="es-MX" sz="2400" b="1" i="1" kern="1400" spc="225" dirty="0">
                <a:solidFill>
                  <a:srgbClr val="002060"/>
                </a:solidFill>
              </a:rPr>
              <a:t>Potencial de Crecimiento</a:t>
            </a:r>
          </a:p>
        </p:txBody>
      </p:sp>
      <p:sp>
        <p:nvSpPr>
          <p:cNvPr id="7" name="Google Shape;94;p13">
            <a:extLst>
              <a:ext uri="{FF2B5EF4-FFF2-40B4-BE49-F238E27FC236}">
                <a16:creationId xmlns:a16="http://schemas.microsoft.com/office/drawing/2014/main" xmlns="" id="{406D9537-63B7-40E2-B3A5-19D3734B1A07}"/>
              </a:ext>
            </a:extLst>
          </p:cNvPr>
          <p:cNvSpPr txBox="1"/>
          <p:nvPr/>
        </p:nvSpPr>
        <p:spPr>
          <a:xfrm>
            <a:off x="611561" y="1329037"/>
            <a:ext cx="7920879" cy="3258937"/>
          </a:xfrm>
          <a:prstGeom prst="rect">
            <a:avLst/>
          </a:prstGeom>
          <a:noFill/>
          <a:ln>
            <a:noFill/>
          </a:ln>
        </p:spPr>
        <p:txBody>
          <a:bodyPr spcFirstLastPara="1" wrap="square" lIns="68569" tIns="68569" rIns="68569" bIns="68569" anchor="t" anchorCtr="0">
            <a:noAutofit/>
          </a:bodyPr>
          <a:lstStyle/>
          <a:p>
            <a:pPr marL="285750" indent="-285750" algn="just">
              <a:lnSpc>
                <a:spcPct val="150000"/>
              </a:lnSpc>
              <a:spcBef>
                <a:spcPts val="450"/>
              </a:spcBef>
              <a:buClr>
                <a:schemeClr val="dk1"/>
              </a:buClr>
              <a:buSzPts val="1100"/>
              <a:buFont typeface="Arial" panose="020B0604020202020204" pitchFamily="34" charset="0"/>
              <a:buChar char="•"/>
            </a:pPr>
            <a:r>
              <a:rPr lang="es-MX" sz="1400" dirty="0">
                <a:solidFill>
                  <a:schemeClr val="tx1">
                    <a:lumMod val="75000"/>
                    <a:lumOff val="25000"/>
                  </a:schemeClr>
                </a:solidFill>
                <a:ea typeface="Lato"/>
                <a:cs typeface="Lato"/>
                <a:sym typeface="Lato"/>
              </a:rPr>
              <a:t>El mercado de la aviación en México tiene gran potencial de crecer aún más, sin embargo, para lograrlo es esencial mantener la competitividad del transporte aéreo en México. </a:t>
            </a:r>
          </a:p>
          <a:p>
            <a:pPr marL="285750" indent="-285750" algn="just">
              <a:lnSpc>
                <a:spcPct val="150000"/>
              </a:lnSpc>
              <a:spcBef>
                <a:spcPts val="450"/>
              </a:spcBef>
              <a:buClr>
                <a:schemeClr val="dk1"/>
              </a:buClr>
              <a:buSzPts val="1100"/>
              <a:buFont typeface="Arial" panose="020B0604020202020204" pitchFamily="34" charset="0"/>
              <a:buChar char="•"/>
            </a:pPr>
            <a:endParaRPr lang="es-MX" sz="1400" dirty="0">
              <a:solidFill>
                <a:schemeClr val="tx1">
                  <a:lumMod val="75000"/>
                  <a:lumOff val="25000"/>
                </a:schemeClr>
              </a:solidFill>
              <a:ea typeface="Lato"/>
              <a:cs typeface="Lato"/>
              <a:sym typeface="Lato"/>
            </a:endParaRPr>
          </a:p>
          <a:p>
            <a:pPr marL="285750" indent="-285750" algn="just">
              <a:lnSpc>
                <a:spcPct val="150000"/>
              </a:lnSpc>
              <a:spcBef>
                <a:spcPts val="450"/>
              </a:spcBef>
              <a:buClr>
                <a:schemeClr val="dk1"/>
              </a:buClr>
              <a:buSzPts val="1100"/>
              <a:buFont typeface="Arial" panose="020B0604020202020204" pitchFamily="34" charset="0"/>
              <a:buChar char="•"/>
            </a:pPr>
            <a:r>
              <a:rPr lang="es-MX" sz="1400" dirty="0">
                <a:solidFill>
                  <a:schemeClr val="tx1">
                    <a:lumMod val="75000"/>
                    <a:lumOff val="25000"/>
                  </a:schemeClr>
                </a:solidFill>
                <a:ea typeface="Lato"/>
                <a:cs typeface="Lato"/>
                <a:sym typeface="Lato"/>
              </a:rPr>
              <a:t>Si bien el sector enfrenta diversos retos, el desarrollo de la infraestructura es el principal, tanto en el espacio aéreo como en capacidad aeroportuaria.</a:t>
            </a:r>
          </a:p>
          <a:p>
            <a:pPr marL="285750" indent="-285750" algn="just">
              <a:lnSpc>
                <a:spcPct val="150000"/>
              </a:lnSpc>
              <a:spcBef>
                <a:spcPts val="450"/>
              </a:spcBef>
              <a:buClr>
                <a:schemeClr val="dk1"/>
              </a:buClr>
              <a:buSzPts val="1100"/>
              <a:buFont typeface="Arial" panose="020B0604020202020204" pitchFamily="34" charset="0"/>
              <a:buChar char="•"/>
            </a:pPr>
            <a:endParaRPr lang="es-MX" sz="1400" dirty="0">
              <a:solidFill>
                <a:schemeClr val="tx1">
                  <a:lumMod val="75000"/>
                  <a:lumOff val="25000"/>
                </a:schemeClr>
              </a:solidFill>
              <a:ea typeface="Lato"/>
              <a:cs typeface="Lato"/>
              <a:sym typeface="Lato"/>
            </a:endParaRPr>
          </a:p>
          <a:p>
            <a:pPr marL="285750" indent="-285750" algn="just">
              <a:lnSpc>
                <a:spcPct val="150000"/>
              </a:lnSpc>
              <a:spcBef>
                <a:spcPts val="450"/>
              </a:spcBef>
              <a:buClr>
                <a:schemeClr val="dk1"/>
              </a:buClr>
              <a:buSzPts val="1100"/>
              <a:buFont typeface="Arial" panose="020B0604020202020204" pitchFamily="34" charset="0"/>
              <a:buChar char="•"/>
            </a:pPr>
            <a:r>
              <a:rPr lang="es-MX" sz="1400" dirty="0">
                <a:solidFill>
                  <a:schemeClr val="tx1">
                    <a:lumMod val="75000"/>
                    <a:lumOff val="25000"/>
                  </a:schemeClr>
                </a:solidFill>
                <a:ea typeface="Lato"/>
                <a:cs typeface="Lato"/>
                <a:sym typeface="Lato"/>
              </a:rPr>
              <a:t>Necesitamos una infraestructura efectiva, capaz de responder a las exigencias de la creciente demanda, con costos razonables e impuestos que no la frenen, y un marco regulatorio moderno que la respalde.</a:t>
            </a:r>
          </a:p>
          <a:p>
            <a:pPr algn="just">
              <a:lnSpc>
                <a:spcPct val="150000"/>
              </a:lnSpc>
              <a:spcBef>
                <a:spcPts val="450"/>
              </a:spcBef>
              <a:buClr>
                <a:schemeClr val="dk1"/>
              </a:buClr>
              <a:buSzPts val="1100"/>
            </a:pPr>
            <a:endParaRPr lang="es-MX" sz="1400" dirty="0">
              <a:solidFill>
                <a:schemeClr val="tx1">
                  <a:lumMod val="75000"/>
                  <a:lumOff val="25000"/>
                </a:schemeClr>
              </a:solidFill>
              <a:ea typeface="Lato"/>
              <a:cs typeface="Lato"/>
              <a:sym typeface="Lato"/>
            </a:endParaRPr>
          </a:p>
        </p:txBody>
      </p:sp>
    </p:spTree>
    <p:extLst>
      <p:ext uri="{BB962C8B-B14F-4D97-AF65-F5344CB8AC3E}">
        <p14:creationId xmlns:p14="http://schemas.microsoft.com/office/powerpoint/2010/main" val="2733921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1451" y="0"/>
            <a:ext cx="1837158" cy="141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3 Conector recto"/>
          <p:cNvCxnSpPr/>
          <p:nvPr/>
        </p:nvCxnSpPr>
        <p:spPr>
          <a:xfrm>
            <a:off x="611560" y="771550"/>
            <a:ext cx="6480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613153" y="12561"/>
            <a:ext cx="5278048" cy="830997"/>
          </a:xfrm>
          <a:prstGeom prst="rect">
            <a:avLst/>
          </a:prstGeom>
          <a:noFill/>
        </p:spPr>
        <p:txBody>
          <a:bodyPr wrap="none" rtlCol="0">
            <a:spAutoFit/>
          </a:bodyPr>
          <a:lstStyle/>
          <a:p>
            <a:r>
              <a:rPr lang="es-MX" sz="2400" b="1" i="1" kern="1400" spc="225" dirty="0">
                <a:solidFill>
                  <a:srgbClr val="002060"/>
                </a:solidFill>
              </a:rPr>
              <a:t>Antecedentes de Infraestructura </a:t>
            </a:r>
          </a:p>
          <a:p>
            <a:r>
              <a:rPr lang="es-MX" sz="2400" b="1" i="1" kern="1400" spc="225" dirty="0">
                <a:solidFill>
                  <a:srgbClr val="002060"/>
                </a:solidFill>
              </a:rPr>
              <a:t>Aeroportuaria</a:t>
            </a:r>
          </a:p>
        </p:txBody>
      </p:sp>
      <p:sp>
        <p:nvSpPr>
          <p:cNvPr id="30" name="Rectángulo 1">
            <a:extLst>
              <a:ext uri="{FF2B5EF4-FFF2-40B4-BE49-F238E27FC236}">
                <a16:creationId xmlns:a16="http://schemas.microsoft.com/office/drawing/2014/main" xmlns="" id="{FD8D7265-289C-413B-A7E0-510699F19CD0}"/>
              </a:ext>
            </a:extLst>
          </p:cNvPr>
          <p:cNvSpPr/>
          <p:nvPr/>
        </p:nvSpPr>
        <p:spPr>
          <a:xfrm>
            <a:off x="3995936" y="4948594"/>
            <a:ext cx="5092523" cy="215444"/>
          </a:xfrm>
          <a:prstGeom prst="rect">
            <a:avLst/>
          </a:prstGeom>
        </p:spPr>
        <p:txBody>
          <a:bodyPr wrap="square">
            <a:spAutoFit/>
          </a:bodyPr>
          <a:lstStyle/>
          <a:p>
            <a:pPr algn="r"/>
            <a:r>
              <a:rPr lang="es-MX" sz="800" dirty="0">
                <a:solidFill>
                  <a:schemeClr val="tx1">
                    <a:lumMod val="85000"/>
                    <a:lumOff val="15000"/>
                  </a:schemeClr>
                </a:solidFill>
                <a:latin typeface="Arial" panose="020B0604020202020204" pitchFamily="34" charset="0"/>
                <a:cs typeface="Arial" panose="020B0604020202020204" pitchFamily="34" charset="0"/>
              </a:rPr>
              <a:t>Fuente: DGAC</a:t>
            </a:r>
          </a:p>
        </p:txBody>
      </p:sp>
      <p:sp>
        <p:nvSpPr>
          <p:cNvPr id="7" name="Google Shape;94;p13">
            <a:extLst>
              <a:ext uri="{FF2B5EF4-FFF2-40B4-BE49-F238E27FC236}">
                <a16:creationId xmlns:a16="http://schemas.microsoft.com/office/drawing/2014/main" xmlns="" id="{406D9537-63B7-40E2-B3A5-19D3734B1A07}"/>
              </a:ext>
            </a:extLst>
          </p:cNvPr>
          <p:cNvSpPr txBox="1"/>
          <p:nvPr/>
        </p:nvSpPr>
        <p:spPr>
          <a:xfrm>
            <a:off x="404664" y="1113587"/>
            <a:ext cx="4239344" cy="3618399"/>
          </a:xfrm>
          <a:prstGeom prst="rect">
            <a:avLst/>
          </a:prstGeom>
          <a:noFill/>
          <a:ln>
            <a:noFill/>
          </a:ln>
        </p:spPr>
        <p:txBody>
          <a:bodyPr spcFirstLastPara="1" wrap="square" lIns="68569" tIns="68569" rIns="68569" bIns="68569" anchor="t" anchorCtr="0">
            <a:noAutofit/>
          </a:bodyPr>
          <a:lstStyle/>
          <a:p>
            <a:pPr algn="just">
              <a:lnSpc>
                <a:spcPct val="150000"/>
              </a:lnSpc>
              <a:spcBef>
                <a:spcPts val="450"/>
              </a:spcBef>
            </a:pPr>
            <a:r>
              <a:rPr lang="es-ES" sz="1600" b="1" dirty="0">
                <a:solidFill>
                  <a:srgbClr val="002060"/>
                </a:solidFill>
                <a:ea typeface="Lato"/>
                <a:cs typeface="Lato"/>
                <a:sym typeface="Lato"/>
              </a:rPr>
              <a:t>Privatización</a:t>
            </a:r>
          </a:p>
          <a:p>
            <a:pPr algn="just">
              <a:lnSpc>
                <a:spcPct val="150000"/>
              </a:lnSpc>
              <a:spcBef>
                <a:spcPts val="450"/>
              </a:spcBef>
              <a:buClr>
                <a:schemeClr val="dk1"/>
              </a:buClr>
              <a:buSzPts val="1100"/>
            </a:pPr>
            <a:r>
              <a:rPr lang="es-MX" sz="1400" dirty="0">
                <a:solidFill>
                  <a:schemeClr val="tx1">
                    <a:lumMod val="75000"/>
                    <a:lumOff val="25000"/>
                  </a:schemeClr>
                </a:solidFill>
                <a:ea typeface="Lato"/>
                <a:cs typeface="Lato"/>
                <a:sym typeface="Lato"/>
              </a:rPr>
              <a:t>En 1998 se modificó la Ley de Aeropuertos para privatizar la red aeroportuaria. El propósito fue promover el desarrollo y </a:t>
            </a:r>
            <a:r>
              <a:rPr lang="es-MX" sz="1400" b="1" dirty="0">
                <a:solidFill>
                  <a:schemeClr val="tx1">
                    <a:lumMod val="75000"/>
                    <a:lumOff val="25000"/>
                  </a:schemeClr>
                </a:solidFill>
                <a:ea typeface="Lato"/>
                <a:cs typeface="Lato"/>
                <a:sym typeface="Lato"/>
              </a:rPr>
              <a:t>la modernización de la infraestructura</a:t>
            </a:r>
            <a:r>
              <a:rPr lang="es-MX" sz="1400" dirty="0">
                <a:solidFill>
                  <a:schemeClr val="tx1">
                    <a:lumMod val="75000"/>
                    <a:lumOff val="25000"/>
                  </a:schemeClr>
                </a:solidFill>
                <a:ea typeface="Lato"/>
                <a:cs typeface="Lato"/>
                <a:sym typeface="Lato"/>
              </a:rPr>
              <a:t>, estimulando la inversión y la competencia</a:t>
            </a:r>
          </a:p>
          <a:p>
            <a:pPr algn="just">
              <a:lnSpc>
                <a:spcPct val="150000"/>
              </a:lnSpc>
              <a:spcBef>
                <a:spcPts val="450"/>
              </a:spcBef>
              <a:buClr>
                <a:schemeClr val="dk1"/>
              </a:buClr>
              <a:buSzPts val="1100"/>
            </a:pPr>
            <a:r>
              <a:rPr lang="es-MX" sz="1400" dirty="0">
                <a:solidFill>
                  <a:schemeClr val="tx1">
                    <a:lumMod val="75000"/>
                    <a:lumOff val="25000"/>
                  </a:schemeClr>
                </a:solidFill>
                <a:ea typeface="Lato"/>
                <a:cs typeface="Lato"/>
                <a:sym typeface="Lato"/>
              </a:rPr>
              <a:t>Se privatizaron 35 de los aeropuertos más rentables, naciendo los grupos GAP, OMA y ASUR con una concesión por </a:t>
            </a:r>
            <a:r>
              <a:rPr lang="es-MX" sz="1400" b="1" dirty="0">
                <a:solidFill>
                  <a:schemeClr val="tx1">
                    <a:lumMod val="75000"/>
                    <a:lumOff val="25000"/>
                  </a:schemeClr>
                </a:solidFill>
                <a:ea typeface="Lato"/>
                <a:cs typeface="Lato"/>
                <a:sym typeface="Lato"/>
              </a:rPr>
              <a:t>50 años </a:t>
            </a:r>
            <a:r>
              <a:rPr lang="es-MX" sz="1400" dirty="0">
                <a:solidFill>
                  <a:schemeClr val="tx1">
                    <a:lumMod val="75000"/>
                    <a:lumOff val="25000"/>
                  </a:schemeClr>
                </a:solidFill>
                <a:ea typeface="Lato"/>
                <a:cs typeface="Lato"/>
                <a:sym typeface="Lato"/>
              </a:rPr>
              <a:t>y con posibilidad de renovarse por otros 50.</a:t>
            </a:r>
          </a:p>
          <a:p>
            <a:pPr algn="just">
              <a:lnSpc>
                <a:spcPct val="150000"/>
              </a:lnSpc>
              <a:spcBef>
                <a:spcPts val="450"/>
              </a:spcBef>
              <a:buClr>
                <a:schemeClr val="dk1"/>
              </a:buClr>
              <a:buSzPts val="1100"/>
            </a:pPr>
            <a:endParaRPr lang="es-MX" sz="1400" dirty="0">
              <a:solidFill>
                <a:schemeClr val="tx1">
                  <a:lumMod val="75000"/>
                  <a:lumOff val="25000"/>
                </a:schemeClr>
              </a:solidFill>
              <a:ea typeface="Lato"/>
              <a:cs typeface="Lato"/>
              <a:sym typeface="Lato"/>
            </a:endParaRPr>
          </a:p>
        </p:txBody>
      </p:sp>
      <p:pic>
        <p:nvPicPr>
          <p:cNvPr id="10" name="Imagen 9">
            <a:extLst>
              <a:ext uri="{FF2B5EF4-FFF2-40B4-BE49-F238E27FC236}">
                <a16:creationId xmlns:a16="http://schemas.microsoft.com/office/drawing/2014/main" xmlns="" id="{CF8DDAB4-9AB9-4D1B-9E89-51CD9D5A4DA5}"/>
              </a:ext>
            </a:extLst>
          </p:cNvPr>
          <p:cNvPicPr>
            <a:picLocks noChangeAspect="1"/>
          </p:cNvPicPr>
          <p:nvPr/>
        </p:nvPicPr>
        <p:blipFill>
          <a:blip r:embed="rId3"/>
          <a:stretch>
            <a:fillRect/>
          </a:stretch>
        </p:blipFill>
        <p:spPr>
          <a:xfrm>
            <a:off x="4860032" y="1779662"/>
            <a:ext cx="3960440" cy="2618861"/>
          </a:xfrm>
          <a:prstGeom prst="rect">
            <a:avLst/>
          </a:prstGeom>
        </p:spPr>
      </p:pic>
    </p:spTree>
    <p:extLst>
      <p:ext uri="{BB962C8B-B14F-4D97-AF65-F5344CB8AC3E}">
        <p14:creationId xmlns:p14="http://schemas.microsoft.com/office/powerpoint/2010/main" val="184879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1451" y="0"/>
            <a:ext cx="1837158" cy="141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3 Conector recto"/>
          <p:cNvCxnSpPr/>
          <p:nvPr/>
        </p:nvCxnSpPr>
        <p:spPr>
          <a:xfrm>
            <a:off x="611560" y="771550"/>
            <a:ext cx="6480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613153" y="309885"/>
            <a:ext cx="5924635" cy="461665"/>
          </a:xfrm>
          <a:prstGeom prst="rect">
            <a:avLst/>
          </a:prstGeom>
          <a:noFill/>
        </p:spPr>
        <p:txBody>
          <a:bodyPr wrap="none" rtlCol="0">
            <a:spAutoFit/>
          </a:bodyPr>
          <a:lstStyle/>
          <a:p>
            <a:r>
              <a:rPr lang="es-MX" sz="2400" b="1" i="1" kern="1400" spc="225" dirty="0">
                <a:solidFill>
                  <a:srgbClr val="002060"/>
                </a:solidFill>
              </a:rPr>
              <a:t>Infraestructura Aeroportuaria Actual</a:t>
            </a:r>
          </a:p>
        </p:txBody>
      </p:sp>
      <p:sp>
        <p:nvSpPr>
          <p:cNvPr id="7" name="Google Shape;94;p13">
            <a:extLst>
              <a:ext uri="{FF2B5EF4-FFF2-40B4-BE49-F238E27FC236}">
                <a16:creationId xmlns:a16="http://schemas.microsoft.com/office/drawing/2014/main" xmlns="" id="{406D9537-63B7-40E2-B3A5-19D3734B1A07}"/>
              </a:ext>
            </a:extLst>
          </p:cNvPr>
          <p:cNvSpPr txBox="1"/>
          <p:nvPr/>
        </p:nvSpPr>
        <p:spPr>
          <a:xfrm>
            <a:off x="2771799" y="2841206"/>
            <a:ext cx="5776147" cy="1530744"/>
          </a:xfrm>
          <a:prstGeom prst="rect">
            <a:avLst/>
          </a:prstGeom>
          <a:noFill/>
          <a:ln>
            <a:noFill/>
          </a:ln>
        </p:spPr>
        <p:txBody>
          <a:bodyPr spcFirstLastPara="1" wrap="square" lIns="68569" tIns="68569" rIns="68569" bIns="68569" anchor="t" anchorCtr="0">
            <a:noAutofit/>
          </a:bodyPr>
          <a:lstStyle/>
          <a:p>
            <a:pPr marL="285750" indent="-285750" algn="just">
              <a:lnSpc>
                <a:spcPct val="150000"/>
              </a:lnSpc>
              <a:spcBef>
                <a:spcPts val="450"/>
              </a:spcBef>
              <a:buClr>
                <a:schemeClr val="dk1"/>
              </a:buClr>
              <a:buSzPts val="1100"/>
              <a:buFont typeface="Arial" panose="020B0604020202020204" pitchFamily="34" charset="0"/>
              <a:buChar char="•"/>
            </a:pPr>
            <a:r>
              <a:rPr lang="es-MX" sz="1400" dirty="0">
                <a:solidFill>
                  <a:schemeClr val="tx1">
                    <a:lumMod val="75000"/>
                    <a:lumOff val="25000"/>
                  </a:schemeClr>
                </a:solidFill>
                <a:ea typeface="Lato"/>
                <a:cs typeface="Lato"/>
                <a:sym typeface="Lato"/>
              </a:rPr>
              <a:t>México se encuentra desde hace varios años en las listas de pendientes (</a:t>
            </a:r>
            <a:r>
              <a:rPr lang="es-MX" sz="1400" dirty="0" err="1">
                <a:solidFill>
                  <a:schemeClr val="tx1">
                    <a:lumMod val="75000"/>
                    <a:lumOff val="25000"/>
                  </a:schemeClr>
                </a:solidFill>
                <a:ea typeface="Lato"/>
                <a:cs typeface="Lato"/>
                <a:sym typeface="Lato"/>
              </a:rPr>
              <a:t>watchlists</a:t>
            </a:r>
            <a:r>
              <a:rPr lang="es-MX" sz="1400" dirty="0">
                <a:solidFill>
                  <a:schemeClr val="tx1">
                    <a:lumMod val="75000"/>
                    <a:lumOff val="25000"/>
                  </a:schemeClr>
                </a:solidFill>
                <a:ea typeface="Lato"/>
                <a:cs typeface="Lato"/>
                <a:sym typeface="Lato"/>
              </a:rPr>
              <a:t>) de asociaciones y organizaciones globales por la falta de infraestructura suficiente y de calidad, tales como el Foro Económico Global (WEF por sus siglas en inglés), el Banco Mundial (BM), entre otros.</a:t>
            </a:r>
          </a:p>
          <a:p>
            <a:pPr marL="285750" indent="-285750" algn="just">
              <a:lnSpc>
                <a:spcPct val="150000"/>
              </a:lnSpc>
              <a:spcBef>
                <a:spcPts val="450"/>
              </a:spcBef>
              <a:buClr>
                <a:schemeClr val="dk1"/>
              </a:buClr>
              <a:buSzPts val="1100"/>
              <a:buFont typeface="Arial" panose="020B0604020202020204" pitchFamily="34" charset="0"/>
              <a:buChar char="•"/>
            </a:pPr>
            <a:endParaRPr lang="es-MX" sz="1400" dirty="0">
              <a:solidFill>
                <a:schemeClr val="tx1">
                  <a:lumMod val="75000"/>
                  <a:lumOff val="25000"/>
                </a:schemeClr>
              </a:solidFill>
              <a:ea typeface="Lato"/>
              <a:cs typeface="Lato"/>
              <a:sym typeface="Lato"/>
            </a:endParaRPr>
          </a:p>
        </p:txBody>
      </p:sp>
      <p:pic>
        <p:nvPicPr>
          <p:cNvPr id="3074" name="Picture 2" descr="Resultado de imagen para WEF">
            <a:extLst>
              <a:ext uri="{FF2B5EF4-FFF2-40B4-BE49-F238E27FC236}">
                <a16:creationId xmlns:a16="http://schemas.microsoft.com/office/drawing/2014/main" xmlns="" id="{9A40295B-1A20-4FA7-AB52-C65549C55E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995778"/>
            <a:ext cx="1954560" cy="12216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94;p13">
            <a:extLst>
              <a:ext uri="{FF2B5EF4-FFF2-40B4-BE49-F238E27FC236}">
                <a16:creationId xmlns:a16="http://schemas.microsoft.com/office/drawing/2014/main" xmlns="" id="{6B25993F-6450-424D-8A81-C9BF681591A5}"/>
              </a:ext>
            </a:extLst>
          </p:cNvPr>
          <p:cNvSpPr txBox="1"/>
          <p:nvPr/>
        </p:nvSpPr>
        <p:spPr>
          <a:xfrm>
            <a:off x="611561" y="1329038"/>
            <a:ext cx="7920879" cy="1170704"/>
          </a:xfrm>
          <a:prstGeom prst="rect">
            <a:avLst/>
          </a:prstGeom>
          <a:noFill/>
          <a:ln>
            <a:noFill/>
          </a:ln>
        </p:spPr>
        <p:txBody>
          <a:bodyPr spcFirstLastPara="1" wrap="square" lIns="68569" tIns="68569" rIns="68569" bIns="68569" anchor="t" anchorCtr="0">
            <a:noAutofit/>
          </a:bodyPr>
          <a:lstStyle/>
          <a:p>
            <a:pPr marL="285750" indent="-285750" algn="just">
              <a:lnSpc>
                <a:spcPct val="150000"/>
              </a:lnSpc>
              <a:spcBef>
                <a:spcPts val="450"/>
              </a:spcBef>
              <a:buClr>
                <a:schemeClr val="dk1"/>
              </a:buClr>
              <a:buSzPts val="1100"/>
              <a:buFont typeface="Arial" panose="020B0604020202020204" pitchFamily="34" charset="0"/>
              <a:buChar char="•"/>
            </a:pPr>
            <a:r>
              <a:rPr lang="es-MX" sz="1400" dirty="0">
                <a:solidFill>
                  <a:schemeClr val="tx1">
                    <a:lumMod val="75000"/>
                    <a:lumOff val="25000"/>
                  </a:schemeClr>
                </a:solidFill>
                <a:ea typeface="Lato"/>
                <a:cs typeface="Lato"/>
                <a:sym typeface="Lato"/>
              </a:rPr>
              <a:t>A 20 años prácticamente de iniciado el proceso de concesiones, no ha sido suficiente el desarrollo y modernización de la infraestructura, lo que no permite un desenvolvimiento acorde a las exigencias del mercado nacional e internacional.</a:t>
            </a:r>
          </a:p>
        </p:txBody>
      </p:sp>
    </p:spTree>
    <p:extLst>
      <p:ext uri="{BB962C8B-B14F-4D97-AF65-F5344CB8AC3E}">
        <p14:creationId xmlns:p14="http://schemas.microsoft.com/office/powerpoint/2010/main" val="286924011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1334</TotalTime>
  <Words>853</Words>
  <Application>Microsoft Office PowerPoint</Application>
  <PresentationFormat>Presentación en pantalla (16:9)</PresentationFormat>
  <Paragraphs>86</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User1</cp:lastModifiedBy>
  <cp:revision>102</cp:revision>
  <dcterms:created xsi:type="dcterms:W3CDTF">2018-11-13T22:52:00Z</dcterms:created>
  <dcterms:modified xsi:type="dcterms:W3CDTF">2019-05-28T13:57:51Z</dcterms:modified>
</cp:coreProperties>
</file>